
<file path=[Content_Types].xml><?xml version="1.0" encoding="utf-8"?>
<Types xmlns="http://schemas.openxmlformats.org/package/2006/content-types">
  <Override PartName="/ppt/slides/slide32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14.xml" ContentType="application/vnd.openxmlformats-officedocument.presentationml.notesSlide+xml"/>
  <Override PartName="/ppt/slides/slide26.xml" ContentType="application/vnd.openxmlformats-officedocument.presentationml.slide+xml"/>
  <Override PartName="/ppt/slides/slide22.xml" ContentType="application/vnd.openxmlformats-officedocument.presentationml.slide+xml"/>
  <Override PartName="/ppt/embeddings/oleObject4.bin" ContentType="application/vnd.openxmlformats-officedocument.oleObject"/>
  <Override PartName="/ppt/slideLayouts/slideLayout7.xml" ContentType="application/vnd.openxmlformats-officedocument.presentationml.slideLayout+xml"/>
  <Override PartName="/ppt/slides/slide15.xml" ContentType="application/vnd.openxmlformats-officedocument.presentationml.slide+xml"/>
  <Override PartName="/ppt/slides/slide19.xml" ContentType="application/vnd.openxmlformats-officedocument.presentationml.slide+xml"/>
  <Override PartName="/ppt/slides/slide11.xml" ContentType="application/vnd.openxmlformats-officedocument.presentationml.slide+xml"/>
  <Override PartName="/ppt/slideLayouts/slideLayout3.xml" ContentType="application/vnd.openxmlformats-officedocument.presentationml.slideLayout+xml"/>
  <Default Extension="rels" ContentType="application/vnd.openxmlformats-package.relationships+xml"/>
  <Override PartName="/ppt/notesMasters/notesMaster1.xml" ContentType="application/vnd.openxmlformats-officedocument.presentationml.notesMaster+xml"/>
  <Override PartName="/ppt/notesSlides/notesSlide4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4.xml" ContentType="application/vnd.openxmlformats-officedocument.presentationml.notesSlide+xml"/>
  <Override PartName="/ppt/theme/theme4.xml" ContentType="application/vnd.openxmlformats-officedocument.theme+xml"/>
  <Override PartName="/ppt/notesSlides/notesSlide50.xml" ContentType="application/vnd.openxmlformats-officedocument.presentationml.notesSlide+xml"/>
  <Override PartName="/ppt/slides/slide61.xml" ContentType="application/vnd.openxmlformats-officedocument.presentationml.slide+xml"/>
  <Override PartName="/ppt/notesSlides/notesSlide47.xml" ContentType="application/vnd.openxmlformats-officedocument.presentationml.notesSlide+xml"/>
  <Override PartName="/ppt/notesSlides/notesSlide4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slides/slide58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54.xml" ContentType="application/vnd.openxmlformats-officedocument.presentationml.slide+xml"/>
  <Override PartName="/ppt/notesSlides/notesSlide33.xml" ContentType="application/vnd.openxmlformats-officedocument.presentationml.notesSlide+xml"/>
  <Override PartName="/ppt/notesSlides/notesSlide36.xml" ContentType="application/vnd.openxmlformats-officedocument.presentationml.notesSlide+xml"/>
  <Override PartName="/ppt/slides/slide48.xml" ContentType="application/vnd.openxmlformats-officedocument.presentationml.slide+xml"/>
  <Override PartName="/ppt/slides/slide44.xml" ContentType="application/vnd.openxmlformats-officedocument.presentationml.slide+xml"/>
  <Override PartName="/ppt/slides/slide40.xml" ContentType="application/vnd.openxmlformats-officedocument.presentationml.slide+xml"/>
  <Override PartName="/ppt/notesSlides/notesSlide26.xml" ContentType="application/vnd.openxmlformats-officedocument.presentationml.notesSlide+xml"/>
  <Override PartName="/ppt/notesSlides/notesSlide22.xml" ContentType="application/vnd.openxmlformats-officedocument.presentationml.notesSlide+xml"/>
  <Default Extension="vml" ContentType="application/vnd.openxmlformats-officedocument.vmlDrawing"/>
  <Override PartName="/ppt/slideLayouts/slideLayout13.xml" ContentType="application/vnd.openxmlformats-officedocument.presentationml.slideLayout+xml"/>
  <Override PartName="/ppt/slides/slide33.xml" ContentType="application/vnd.openxmlformats-officedocument.presentationml.slide+xml"/>
  <Override PartName="/ppt/slides/slide37.xml" ContentType="application/vnd.openxmlformats-officedocument.presentationml.slide+xml"/>
  <Override PartName="/ppt/notesSlides/notesSlide19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1.xml" ContentType="application/vnd.openxmlformats-officedocument.presentationml.notesSlide+xml"/>
  <Override PartName="/ppt/slides/slide27.xml" ContentType="application/vnd.openxmlformats-officedocument.presentationml.slide+xml"/>
  <Override PartName="/ppt/slides/slide23.xml" ContentType="application/vnd.openxmlformats-officedocument.presentationml.slide+xml"/>
  <Override PartName="/ppt/embeddings/oleObject5.bin" ContentType="application/vnd.openxmlformats-officedocument.oleObject"/>
  <Override PartName="/ppt/embeddings/oleObject1.bin" ContentType="application/vnd.openxmlformats-officedocument.oleObject"/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s/slide12.xml" ContentType="application/vnd.openxmlformats-officedocument.presentationml.slide+xml"/>
  <Override PartName="/ppt/slides/slide16.xml" ContentType="application/vnd.openxmlformats-officedocument.presentationml.slide+xml"/>
  <Override PartName="/ppt/notesSlides/notesSlide61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55.xml" ContentType="application/vnd.openxmlformats-officedocument.presentationml.notesSlide+xml"/>
  <Override PartName="/ppt/theme/theme5.xml" ContentType="application/vnd.openxmlformats-officedocument.theme+xml"/>
  <Override PartName="/ppt/theme/theme1.xml" ContentType="application/vnd.openxmlformats-officedocument.theme+xml"/>
  <Override PartName="/ppt/notesSlides/notesSlide51.xml" ContentType="application/vnd.openxmlformats-officedocument.presentationml.notesSlide+xml"/>
  <Override PartName="/ppt/notesSlides/notesSlide59.xml" ContentType="application/vnd.openxmlformats-officedocument.presentationml.notesSlide+xml"/>
  <Default Extension="bin" ContentType="application/vnd.openxmlformats-officedocument.presentationml.printerSettings"/>
  <Override PartName="/ppt/slides/slide62.xml" ContentType="application/vnd.openxmlformats-officedocument.presentationml.slide+xml"/>
  <Override PartName="/ppt/notesSlides/notesSlide48.xml" ContentType="application/vnd.openxmlformats-officedocument.presentationml.notesSlide+xml"/>
  <Default Extension="wmf" ContentType="image/x-wmf"/>
  <Override PartName="/ppt/notesSlides/notesSlide40.xml" ContentType="application/vnd.openxmlformats-officedocument.presentationml.notesSlide+xml"/>
  <Override PartName="/ppt/notesSlides/notesSlide44.xml" ContentType="application/vnd.openxmlformats-officedocument.presentationml.notesSlide+xml"/>
  <Override PartName="/ppt/slides/slide7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59.xml" ContentType="application/vnd.openxmlformats-officedocument.presentationml.slide+xml"/>
  <Override PartName="/ppt/slides/slide55.xml" ContentType="application/vnd.openxmlformats-officedocument.presentationml.slide+xml"/>
  <Override PartName="/ppt/notesSlides/notesSlide30.xml" ContentType="application/vnd.openxmlformats-officedocument.presentationml.notesSlide+xml"/>
  <Override PartName="/ppt/viewProps.xml" ContentType="application/vnd.openxmlformats-officedocument.presentationml.viewProps+xml"/>
  <Override PartName="/ppt/slides/slide3.xml" ContentType="application/vnd.openxmlformats-officedocument.presentationml.slide+xml"/>
  <Override PartName="/ppt/slides/slide51.xml" ContentType="application/vnd.openxmlformats-officedocument.presentationml.slide+xml"/>
  <Override PartName="/ppt/notesSlides/notesSlide34.xml" ContentType="application/vnd.openxmlformats-officedocument.presentationml.notesSlide+xml"/>
  <Override PartName="/ppt/notesSlides/notesSlide37.xml" ContentType="application/vnd.openxmlformats-officedocument.presentationml.notesSlide+xml"/>
  <Override PartName="/ppt/slides/slide49.xml" ContentType="application/vnd.openxmlformats-officedocument.presentationml.slide+xml"/>
  <Override PartName="/ppt/slides/slide45.xml" ContentType="application/vnd.openxmlformats-officedocument.presentationml.slide+xml"/>
  <Override PartName="/ppt/slides/slide41.xml" ContentType="application/vnd.openxmlformats-officedocument.presentationml.slide+xml"/>
  <Override PartName="/docProps/app.xml" ContentType="application/vnd.openxmlformats-officedocument.extended-properties+xml"/>
  <Default Extension="png" ContentType="image/png"/>
  <Override PartName="/ppt/notesSlides/notesSlide27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4.xml" ContentType="application/vnd.openxmlformats-officedocument.presentationml.slideLayout+xml"/>
  <Override PartName="/ppt/slides/slide34.xml" ContentType="application/vnd.openxmlformats-officedocument.presentationml.slide+xml"/>
  <Override PartName="/ppt/slides/slide38.xml" ContentType="application/vnd.openxmlformats-officedocument.presentationml.slide+xml"/>
  <Override PartName="/ppt/slides/slide30.xml" ContentType="application/vnd.openxmlformats-officedocument.presentationml.slide+xml"/>
  <Override PartName="/ppt/slideLayouts/slideLayout10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slides/slide28.xml" ContentType="application/vnd.openxmlformats-officedocument.presentationml.slide+xml"/>
  <Override PartName="/ppt/slides/slide24.xml" ContentType="application/vnd.openxmlformats-officedocument.presentationml.slide+xml"/>
  <Override PartName="/ppt/slides/slide20.xml" ContentType="application/vnd.openxmlformats-officedocument.presentationml.slide+xml"/>
  <Override PartName="/ppt/embeddings/oleObject6.bin" ContentType="application/vnd.openxmlformats-officedocument.oleObject"/>
  <Override PartName="/ppt/embeddings/oleObject2.bin" ContentType="application/vnd.openxmlformats-officedocument.oleObject"/>
  <Override PartName="/ppt/presProps.xml" ContentType="application/vnd.openxmlformats-officedocument.presentationml.presProps+xml"/>
  <Override PartName="/ppt/slideLayouts/slideLayout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7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13.xml" ContentType="application/vnd.openxmlformats-officedocument.presentationml.slide+xml"/>
  <Override PartName="/docProps/core.xml" ContentType="application/vnd.openxmlformats-package.core-properties+xml"/>
  <Override PartName="/ppt/notesSlides/notesSlide6.xml" ContentType="application/vnd.openxmlformats-officedocument.presentationml.notesSlide+xml"/>
  <Override PartName="/ppt/notesSlides/notesSlide2.xml" ContentType="application/vnd.openxmlformats-officedocument.presentationml.notesSlide+xml"/>
  <Default Extension="xml" ContentType="application/xml"/>
  <Override PartName="/ppt/notesSlides/notesSlide9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2.xml" ContentType="application/vnd.openxmlformats-officedocument.presentationml.notesSlide+xml"/>
  <Override PartName="/ppt/theme/theme2.xml" ContentType="application/vnd.openxmlformats-officedocument.theme+xml"/>
  <Override PartName="/ppt/notesSlides/notesSlide49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1.xml" ContentType="application/vnd.openxmlformats-officedocument.presentationml.notesSlide+xml"/>
  <Override PartName="/ppt/slideMasters/slideMaster3.xml" ContentType="application/vnd.openxmlformats-officedocument.presentationml.slideMaster+xml"/>
  <Override PartName="/ppt/slides/slide4.xml" ContentType="application/vnd.openxmlformats-officedocument.presentationml.slide+xml"/>
  <Override PartName="/ppt/slides/slide8.xml" ContentType="application/vnd.openxmlformats-officedocument.presentationml.slide+xml"/>
  <Override PartName="/ppt/slides/slide56.xml" ContentType="application/vnd.openxmlformats-officedocument.presentationml.slide+xml"/>
  <Override PartName="/ppt/slides/slide52.xml" ContentType="application/vnd.openxmlformats-officedocument.presentationml.slide+xml"/>
  <Override PartName="/ppt/notesSlides/notesSlide31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8.xml" ContentType="application/vnd.openxmlformats-officedocument.presentationml.notesSlide+xml"/>
  <Override PartName="/ppt/slides/slide46.xml" ContentType="application/vnd.openxmlformats-officedocument.presentationml.slide+xml"/>
  <Override PartName="/ppt/slides/slide42.xml" ContentType="application/vnd.openxmlformats-officedocument.presentationml.slide+xml"/>
  <Override PartName="/ppt/notesSlides/notesSlide28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0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3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31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35.xml" ContentType="application/vnd.openxmlformats-officedocument.presentationml.slide+xml"/>
  <Override PartName="/ppt/notesSlides/notesSlide17.xml" ContentType="application/vnd.openxmlformats-officedocument.presentationml.notesSlide+xml"/>
  <Override PartName="/ppt/notesSlides/notesSlide13.xml" ContentType="application/vnd.openxmlformats-officedocument.presentationml.notesSlide+xml"/>
  <Override PartName="/ppt/slides/slide29.xml" ContentType="application/vnd.openxmlformats-officedocument.presentationml.slide+xml"/>
  <Override PartName="/ppt/slides/slide25.xml" ContentType="application/vnd.openxmlformats-officedocument.presentationml.slide+xml"/>
  <Override PartName="/ppt/slides/slide21.xml" ContentType="application/vnd.openxmlformats-officedocument.presentationml.slide+xml"/>
  <Override PartName="/ppt/embeddings/oleObject3.bin" ContentType="application/vnd.openxmlformats-officedocument.oleObject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slide10.xml" ContentType="application/vnd.openxmlformats-officedocument.presentationml.slide+xml"/>
  <Override PartName="/ppt/slides/slide14.xml" ContentType="application/vnd.openxmlformats-officedocument.presentationml.slide+xml"/>
  <Override PartName="/ppt/slides/slide18.xml" ContentType="application/vnd.openxmlformats-officedocument.presentationml.slide+xml"/>
  <Override PartName="/ppt/notesSlides/notesSlide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3.xml" ContentType="application/vnd.openxmlformats-officedocument.presentationml.notesSlide+xml"/>
  <Override PartName="/ppt/theme/theme3.xml" ContentType="application/vnd.openxmlformats-officedocument.theme+xml"/>
  <Override PartName="/ppt/slides/slide60.xml" ContentType="application/vnd.openxmlformats-officedocument.presentationml.slide+xml"/>
  <Override PartName="/ppt/notesSlides/notesSlide46.xml" ContentType="application/vnd.openxmlformats-officedocument.presentationml.notesSlide+xml"/>
  <Override PartName="/ppt/notesSlides/notesSlide42.xml" ContentType="application/vnd.openxmlformats-officedocument.presentationml.notesSlide+xml"/>
  <Override PartName="/ppt/slides/slide9.xml" ContentType="application/vnd.openxmlformats-officedocument.presentationml.slide+xml"/>
  <Override PartName="/ppt/slides/slide5.xml" ContentType="application/vnd.openxmlformats-officedocument.presentationml.slide+xml"/>
  <Override PartName="/ppt/slides/slide1.xml" ContentType="application/vnd.openxmlformats-officedocument.presentationml.slide+xml"/>
  <Override PartName="/ppt/slides/slide57.xml" ContentType="application/vnd.openxmlformats-officedocument.presentationml.slide+xml"/>
  <Override PartName="/ppt/slides/slide53.xml" ContentType="application/vnd.openxmlformats-officedocument.presentationml.slide+xml"/>
  <Override PartName="/ppt/slideMasters/slideMaster4.xml" ContentType="application/vnd.openxmlformats-officedocument.presentationml.slideMaster+xml"/>
  <Override PartName="/ppt/notesSlides/notesSlide32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47.xml" ContentType="application/vnd.openxmlformats-officedocument.presentationml.slide+xml"/>
  <Override PartName="/ppt/slides/slide43.xml" ContentType="application/vnd.openxmlformats-officedocument.presentationml.slide+xml"/>
  <Override PartName="/ppt/notesSlides/notesSlide29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1.xml" ContentType="application/vnd.openxmlformats-officedocument.presentationml.notesSlide+xml"/>
  <Override PartName="/ppt/slideLayouts/slideLayout12.xml" ContentType="application/vnd.openxmlformats-officedocument.presentationml.slideLayout+xml"/>
  <Override PartName="/ppt/slides/slide36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trictFirstAndLastChars="0" saveSubsetFonts="1" autoCompressPictures="0">
  <p:sldMasterIdLst>
    <p:sldMasterId id="2147483648" r:id="rId1"/>
    <p:sldMasterId id="2147483651" r:id="rId2"/>
    <p:sldMasterId id="2147483654" r:id="rId3"/>
    <p:sldMasterId id="2147483664" r:id="rId4"/>
  </p:sldMasterIdLst>
  <p:notesMasterIdLst>
    <p:notesMasterId r:id="rId67"/>
  </p:notesMasterIdLst>
  <p:sldIdLst>
    <p:sldId id="256" r:id="rId5"/>
    <p:sldId id="321" r:id="rId6"/>
    <p:sldId id="291" r:id="rId7"/>
    <p:sldId id="293" r:id="rId8"/>
    <p:sldId id="552" r:id="rId9"/>
    <p:sldId id="582" r:id="rId10"/>
    <p:sldId id="581" r:id="rId11"/>
    <p:sldId id="580" r:id="rId12"/>
    <p:sldId id="553" r:id="rId13"/>
    <p:sldId id="595" r:id="rId14"/>
    <p:sldId id="554" r:id="rId15"/>
    <p:sldId id="555" r:id="rId16"/>
    <p:sldId id="583" r:id="rId17"/>
    <p:sldId id="481" r:id="rId18"/>
    <p:sldId id="558" r:id="rId19"/>
    <p:sldId id="588" r:id="rId20"/>
    <p:sldId id="559" r:id="rId21"/>
    <p:sldId id="560" r:id="rId22"/>
    <p:sldId id="561" r:id="rId23"/>
    <p:sldId id="562" r:id="rId24"/>
    <p:sldId id="470" r:id="rId25"/>
    <p:sldId id="563" r:id="rId26"/>
    <p:sldId id="564" r:id="rId27"/>
    <p:sldId id="565" r:id="rId28"/>
    <p:sldId id="566" r:id="rId29"/>
    <p:sldId id="567" r:id="rId30"/>
    <p:sldId id="568" r:id="rId31"/>
    <p:sldId id="569" r:id="rId32"/>
    <p:sldId id="570" r:id="rId33"/>
    <p:sldId id="571" r:id="rId34"/>
    <p:sldId id="574" r:id="rId35"/>
    <p:sldId id="575" r:id="rId36"/>
    <p:sldId id="584" r:id="rId37"/>
    <p:sldId id="586" r:id="rId38"/>
    <p:sldId id="577" r:id="rId39"/>
    <p:sldId id="578" r:id="rId40"/>
    <p:sldId id="579" r:id="rId41"/>
    <p:sldId id="587" r:id="rId42"/>
    <p:sldId id="526" r:id="rId43"/>
    <p:sldId id="528" r:id="rId44"/>
    <p:sldId id="529" r:id="rId45"/>
    <p:sldId id="531" r:id="rId46"/>
    <p:sldId id="532" r:id="rId47"/>
    <p:sldId id="533" r:id="rId48"/>
    <p:sldId id="534" r:id="rId49"/>
    <p:sldId id="535" r:id="rId50"/>
    <p:sldId id="536" r:id="rId51"/>
    <p:sldId id="537" r:id="rId52"/>
    <p:sldId id="538" r:id="rId53"/>
    <p:sldId id="540" r:id="rId54"/>
    <p:sldId id="542" r:id="rId55"/>
    <p:sldId id="591" r:id="rId56"/>
    <p:sldId id="543" r:id="rId57"/>
    <p:sldId id="592" r:id="rId58"/>
    <p:sldId id="593" r:id="rId59"/>
    <p:sldId id="544" r:id="rId60"/>
    <p:sldId id="545" r:id="rId61"/>
    <p:sldId id="546" r:id="rId62"/>
    <p:sldId id="551" r:id="rId63"/>
    <p:sldId id="547" r:id="rId64"/>
    <p:sldId id="548" r:id="rId65"/>
    <p:sldId id="549" r:id="rId66"/>
  </p:sldIdLst>
  <p:sldSz cx="13004800" cy="812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rgbClr val="000000"/>
        </a:solidFill>
        <a:latin typeface="Vista Sans OT Reg" pitchFamily="-112" charset="0"/>
        <a:ea typeface="ヒラギノ角ゴ ProN W3" charset="-128"/>
        <a:cs typeface="ヒラギノ角ゴ ProN W3" charset="-128"/>
        <a:sym typeface="Vista Sans OT Reg" pitchFamily="-112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rgbClr val="000000"/>
        </a:solidFill>
        <a:latin typeface="Vista Sans OT Reg" pitchFamily="-112" charset="0"/>
        <a:ea typeface="ヒラギノ角ゴ ProN W3" charset="-128"/>
        <a:cs typeface="ヒラギノ角ゴ ProN W3" charset="-128"/>
        <a:sym typeface="Vista Sans OT Reg" pitchFamily="-112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rgbClr val="000000"/>
        </a:solidFill>
        <a:latin typeface="Vista Sans OT Reg" pitchFamily="-112" charset="0"/>
        <a:ea typeface="ヒラギノ角ゴ ProN W3" charset="-128"/>
        <a:cs typeface="ヒラギノ角ゴ ProN W3" charset="-128"/>
        <a:sym typeface="Vista Sans OT Reg" pitchFamily="-112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rgbClr val="000000"/>
        </a:solidFill>
        <a:latin typeface="Vista Sans OT Reg" pitchFamily="-112" charset="0"/>
        <a:ea typeface="ヒラギノ角ゴ ProN W3" charset="-128"/>
        <a:cs typeface="ヒラギノ角ゴ ProN W3" charset="-128"/>
        <a:sym typeface="Vista Sans OT Reg" pitchFamily="-112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rgbClr val="000000"/>
        </a:solidFill>
        <a:latin typeface="Vista Sans OT Reg" pitchFamily="-112" charset="0"/>
        <a:ea typeface="ヒラギノ角ゴ ProN W3" charset="-128"/>
        <a:cs typeface="ヒラギノ角ゴ ProN W3" charset="-128"/>
        <a:sym typeface="Vista Sans OT Reg" pitchFamily="-112" charset="0"/>
      </a:defRPr>
    </a:lvl5pPr>
    <a:lvl6pPr marL="2286000" algn="l" defTabSz="457200" rtl="0" eaLnBrk="1" latinLnBrk="0" hangingPunct="1">
      <a:defRPr sz="2400" kern="1200">
        <a:solidFill>
          <a:srgbClr val="000000"/>
        </a:solidFill>
        <a:latin typeface="Vista Sans OT Reg" pitchFamily="-112" charset="0"/>
        <a:ea typeface="ヒラギノ角ゴ ProN W3" charset="-128"/>
        <a:cs typeface="ヒラギノ角ゴ ProN W3" charset="-128"/>
        <a:sym typeface="Vista Sans OT Reg" pitchFamily="-112" charset="0"/>
      </a:defRPr>
    </a:lvl6pPr>
    <a:lvl7pPr marL="2743200" algn="l" defTabSz="457200" rtl="0" eaLnBrk="1" latinLnBrk="0" hangingPunct="1">
      <a:defRPr sz="2400" kern="1200">
        <a:solidFill>
          <a:srgbClr val="000000"/>
        </a:solidFill>
        <a:latin typeface="Vista Sans OT Reg" pitchFamily="-112" charset="0"/>
        <a:ea typeface="ヒラギノ角ゴ ProN W3" charset="-128"/>
        <a:cs typeface="ヒラギノ角ゴ ProN W3" charset="-128"/>
        <a:sym typeface="Vista Sans OT Reg" pitchFamily="-112" charset="0"/>
      </a:defRPr>
    </a:lvl7pPr>
    <a:lvl8pPr marL="3200400" algn="l" defTabSz="457200" rtl="0" eaLnBrk="1" latinLnBrk="0" hangingPunct="1">
      <a:defRPr sz="2400" kern="1200">
        <a:solidFill>
          <a:srgbClr val="000000"/>
        </a:solidFill>
        <a:latin typeface="Vista Sans OT Reg" pitchFamily="-112" charset="0"/>
        <a:ea typeface="ヒラギノ角ゴ ProN W3" charset="-128"/>
        <a:cs typeface="ヒラギノ角ゴ ProN W3" charset="-128"/>
        <a:sym typeface="Vista Sans OT Reg" pitchFamily="-112" charset="0"/>
      </a:defRPr>
    </a:lvl8pPr>
    <a:lvl9pPr marL="3657600" algn="l" defTabSz="457200" rtl="0" eaLnBrk="1" latinLnBrk="0" hangingPunct="1">
      <a:defRPr sz="2400" kern="1200">
        <a:solidFill>
          <a:srgbClr val="000000"/>
        </a:solidFill>
        <a:latin typeface="Vista Sans OT Reg" pitchFamily="-112" charset="0"/>
        <a:ea typeface="ヒラギノ角ゴ ProN W3" charset="-128"/>
        <a:cs typeface="ヒラギノ角ゴ ProN W3" charset="-128"/>
        <a:sym typeface="Vista Sans OT Reg" pitchFamily="-112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5D4283"/>
    <a:srgbClr val="010000"/>
    <a:srgbClr val="87415F"/>
    <a:srgbClr val="AA4443"/>
    <a:srgbClr val="3D5F83"/>
    <a:srgbClr val="FFC300"/>
    <a:srgbClr val="DFEECE"/>
    <a:srgbClr val="CF723B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showOutlineIcons="0">
    <p:restoredLeft sz="21942" autoAdjust="0"/>
    <p:restoredTop sz="79287" autoAdjust="0"/>
  </p:normalViewPr>
  <p:slideViewPr>
    <p:cSldViewPr>
      <p:cViewPr>
        <p:scale>
          <a:sx n="75" d="100"/>
          <a:sy n="75" d="100"/>
        </p:scale>
        <p:origin x="-136" y="-136"/>
      </p:cViewPr>
      <p:guideLst>
        <p:guide orient="horz" pos="2560"/>
        <p:guide pos="4096"/>
      </p:guideLst>
    </p:cSldViewPr>
  </p:slideViewPr>
  <p:outlineViewPr>
    <p:cViewPr>
      <p:scale>
        <a:sx n="33" d="100"/>
        <a:sy n="33" d="100"/>
      </p:scale>
      <p:origin x="0" y="2234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60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70" Type="http://schemas.openxmlformats.org/officeDocument/2006/relationships/viewProps" Target="viewProps.xml"/><Relationship Id="rId71" Type="http://schemas.openxmlformats.org/officeDocument/2006/relationships/theme" Target="theme/theme1.xml"/><Relationship Id="rId72" Type="http://schemas.openxmlformats.org/officeDocument/2006/relationships/tableStyles" Target="tableStyles.xml"/><Relationship Id="rId60" Type="http://schemas.openxmlformats.org/officeDocument/2006/relationships/slide" Target="slides/slide56.xml"/><Relationship Id="rId61" Type="http://schemas.openxmlformats.org/officeDocument/2006/relationships/slide" Target="slides/slide57.xml"/><Relationship Id="rId62" Type="http://schemas.openxmlformats.org/officeDocument/2006/relationships/slide" Target="slides/slide58.xml"/><Relationship Id="rId63" Type="http://schemas.openxmlformats.org/officeDocument/2006/relationships/slide" Target="slides/slide59.xml"/><Relationship Id="rId64" Type="http://schemas.openxmlformats.org/officeDocument/2006/relationships/slide" Target="slides/slide60.xml"/><Relationship Id="rId65" Type="http://schemas.openxmlformats.org/officeDocument/2006/relationships/slide" Target="slides/slide61.xml"/><Relationship Id="rId66" Type="http://schemas.openxmlformats.org/officeDocument/2006/relationships/slide" Target="slides/slide62.xml"/><Relationship Id="rId67" Type="http://schemas.openxmlformats.org/officeDocument/2006/relationships/notesMaster" Target="notesMasters/notesMaster1.xml"/><Relationship Id="rId68" Type="http://schemas.openxmlformats.org/officeDocument/2006/relationships/printerSettings" Target="printerSettings/printerSettings1.bin"/><Relationship Id="rId69" Type="http://schemas.openxmlformats.org/officeDocument/2006/relationships/presProps" Target="presProps.xml"/><Relationship Id="rId50" Type="http://schemas.openxmlformats.org/officeDocument/2006/relationships/slide" Target="slides/slide46.xml"/><Relationship Id="rId51" Type="http://schemas.openxmlformats.org/officeDocument/2006/relationships/slide" Target="slides/slide47.xml"/><Relationship Id="rId52" Type="http://schemas.openxmlformats.org/officeDocument/2006/relationships/slide" Target="slides/slide48.xml"/><Relationship Id="rId53" Type="http://schemas.openxmlformats.org/officeDocument/2006/relationships/slide" Target="slides/slide49.xml"/><Relationship Id="rId54" Type="http://schemas.openxmlformats.org/officeDocument/2006/relationships/slide" Target="slides/slide50.xml"/><Relationship Id="rId55" Type="http://schemas.openxmlformats.org/officeDocument/2006/relationships/slide" Target="slides/slide51.xml"/><Relationship Id="rId56" Type="http://schemas.openxmlformats.org/officeDocument/2006/relationships/slide" Target="slides/slide52.xml"/><Relationship Id="rId57" Type="http://schemas.openxmlformats.org/officeDocument/2006/relationships/slide" Target="slides/slide53.xml"/><Relationship Id="rId58" Type="http://schemas.openxmlformats.org/officeDocument/2006/relationships/slide" Target="slides/slide54.xml"/><Relationship Id="rId59" Type="http://schemas.openxmlformats.org/officeDocument/2006/relationships/slide" Target="slides/slide55.xml"/><Relationship Id="rId40" Type="http://schemas.openxmlformats.org/officeDocument/2006/relationships/slide" Target="slides/slide36.xml"/><Relationship Id="rId41" Type="http://schemas.openxmlformats.org/officeDocument/2006/relationships/slide" Target="slides/slide37.xml"/><Relationship Id="rId42" Type="http://schemas.openxmlformats.org/officeDocument/2006/relationships/slide" Target="slides/slide38.xml"/><Relationship Id="rId43" Type="http://schemas.openxmlformats.org/officeDocument/2006/relationships/slide" Target="slides/slide39.xml"/><Relationship Id="rId44" Type="http://schemas.openxmlformats.org/officeDocument/2006/relationships/slide" Target="slides/slide40.xml"/><Relationship Id="rId45" Type="http://schemas.openxmlformats.org/officeDocument/2006/relationships/slide" Target="slides/slide41.xml"/><Relationship Id="rId46" Type="http://schemas.openxmlformats.org/officeDocument/2006/relationships/slide" Target="slides/slide42.xml"/><Relationship Id="rId47" Type="http://schemas.openxmlformats.org/officeDocument/2006/relationships/slide" Target="slides/slide43.xml"/><Relationship Id="rId48" Type="http://schemas.openxmlformats.org/officeDocument/2006/relationships/slide" Target="slides/slide44.xml"/><Relationship Id="rId49" Type="http://schemas.openxmlformats.org/officeDocument/2006/relationships/slide" Target="slides/slide45.xml"/><Relationship Id="rId30" Type="http://schemas.openxmlformats.org/officeDocument/2006/relationships/slide" Target="slides/slide26.xml"/><Relationship Id="rId31" Type="http://schemas.openxmlformats.org/officeDocument/2006/relationships/slide" Target="slides/slide27.xml"/><Relationship Id="rId32" Type="http://schemas.openxmlformats.org/officeDocument/2006/relationships/slide" Target="slides/slide28.xml"/><Relationship Id="rId33" Type="http://schemas.openxmlformats.org/officeDocument/2006/relationships/slide" Target="slides/slide29.xml"/><Relationship Id="rId34" Type="http://schemas.openxmlformats.org/officeDocument/2006/relationships/slide" Target="slides/slide30.xml"/><Relationship Id="rId35" Type="http://schemas.openxmlformats.org/officeDocument/2006/relationships/slide" Target="slides/slide31.xml"/><Relationship Id="rId36" Type="http://schemas.openxmlformats.org/officeDocument/2006/relationships/slide" Target="slides/slide32.xml"/><Relationship Id="rId37" Type="http://schemas.openxmlformats.org/officeDocument/2006/relationships/slide" Target="slides/slide33.xml"/><Relationship Id="rId38" Type="http://schemas.openxmlformats.org/officeDocument/2006/relationships/slide" Target="slides/slide34.xml"/><Relationship Id="rId39" Type="http://schemas.openxmlformats.org/officeDocument/2006/relationships/slide" Target="slides/slide35.xml"/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slide" Target="slides/slide18.xml"/><Relationship Id="rId23" Type="http://schemas.openxmlformats.org/officeDocument/2006/relationships/slide" Target="slides/slide19.xml"/><Relationship Id="rId24" Type="http://schemas.openxmlformats.org/officeDocument/2006/relationships/slide" Target="slides/slide20.xml"/><Relationship Id="rId25" Type="http://schemas.openxmlformats.org/officeDocument/2006/relationships/slide" Target="slides/slide21.xml"/><Relationship Id="rId26" Type="http://schemas.openxmlformats.org/officeDocument/2006/relationships/slide" Target="slides/slide22.xml"/><Relationship Id="rId27" Type="http://schemas.openxmlformats.org/officeDocument/2006/relationships/slide" Target="slides/slide23.xml"/><Relationship Id="rId28" Type="http://schemas.openxmlformats.org/officeDocument/2006/relationships/slide" Target="slides/slide24.xml"/><Relationship Id="rId29" Type="http://schemas.openxmlformats.org/officeDocument/2006/relationships/slide" Target="slides/slide2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jiang:firefox-download:cj_graph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"/>
  <c:chart>
    <c:plotArea>
      <c:layout>
        <c:manualLayout>
          <c:layoutTarget val="inner"/>
          <c:xMode val="edge"/>
          <c:yMode val="edge"/>
          <c:x val="0.134615321413329"/>
          <c:y val="0.0743034055727554"/>
          <c:w val="0.859614981025118"/>
          <c:h val="0.746130030959752"/>
        </c:manualLayout>
      </c:layout>
      <c:barChart>
        <c:barDir val="col"/>
        <c:grouping val="clustered"/>
        <c:ser>
          <c:idx val="0"/>
          <c:order val="0"/>
          <c:tx>
            <c:strRef>
              <c:f>Sheet1!$A$3</c:f>
              <c:strCache>
                <c:ptCount val="1"/>
                <c:pt idx="0">
                  <c:v>Full page load</c:v>
                </c:pt>
              </c:strCache>
            </c:strRef>
          </c:tx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cat>
            <c:numRef>
              <c:f>Sheet1!$B$2:$C$2</c:f>
              <c:numCache>
                <c:formatCode>0%</c:formatCode>
                <c:ptCount val="2"/>
                <c:pt idx="0">
                  <c:v>0.5</c:v>
                </c:pt>
                <c:pt idx="1">
                  <c:v>0.75</c:v>
                </c:pt>
              </c:numCache>
            </c:numRef>
          </c:cat>
          <c:val>
            <c:numRef>
              <c:f>Sheet1!$B$3:$C$3</c:f>
              <c:numCache>
                <c:formatCode>General</c:formatCode>
                <c:ptCount val="2"/>
                <c:pt idx="0">
                  <c:v>2.938</c:v>
                </c:pt>
                <c:pt idx="1">
                  <c:v>5.906</c:v>
                </c:pt>
              </c:numCache>
            </c:numRef>
          </c:val>
        </c:ser>
        <c:ser>
          <c:idx val="1"/>
          <c:order val="1"/>
          <c:tx>
            <c:strRef>
              <c:f>Sheet1!$A$4</c:f>
              <c:strCache>
                <c:ptCount val="1"/>
                <c:pt idx="0">
                  <c:v>Quickling</c:v>
                </c:pt>
              </c:strCache>
            </c:strRef>
          </c:tx>
          <c:spPr>
            <a:solidFill>
              <a:srgbClr val="993366"/>
            </a:solidFill>
            <a:ln w="12700">
              <a:solidFill>
                <a:srgbClr val="000000"/>
              </a:solidFill>
              <a:prstDash val="solid"/>
            </a:ln>
          </c:spPr>
          <c:cat>
            <c:numRef>
              <c:f>Sheet1!$B$2:$C$2</c:f>
              <c:numCache>
                <c:formatCode>0%</c:formatCode>
                <c:ptCount val="2"/>
                <c:pt idx="0">
                  <c:v>0.5</c:v>
                </c:pt>
                <c:pt idx="1">
                  <c:v>0.75</c:v>
                </c:pt>
              </c:numCache>
            </c:numRef>
          </c:cat>
          <c:val>
            <c:numRef>
              <c:f>Sheet1!$B$4:$C$4</c:f>
              <c:numCache>
                <c:formatCode>General</c:formatCode>
                <c:ptCount val="2"/>
                <c:pt idx="0">
                  <c:v>1.67</c:v>
                </c:pt>
                <c:pt idx="1">
                  <c:v>2.858999999999999</c:v>
                </c:pt>
              </c:numCache>
            </c:numRef>
          </c:val>
        </c:ser>
        <c:ser>
          <c:idx val="2"/>
          <c:order val="2"/>
          <c:tx>
            <c:strRef>
              <c:f>Sheet1!$A$5</c:f>
              <c:strCache>
                <c:ptCount val="1"/>
                <c:pt idx="0">
                  <c:v>PageCache</c:v>
                </c:pt>
              </c:strCache>
            </c:strRef>
          </c:tx>
          <c:spPr>
            <a:solidFill>
              <a:srgbClr val="FFFFCC"/>
            </a:solidFill>
            <a:ln w="12700">
              <a:solidFill>
                <a:srgbClr val="000000"/>
              </a:solidFill>
              <a:prstDash val="solid"/>
            </a:ln>
          </c:spPr>
          <c:cat>
            <c:numRef>
              <c:f>Sheet1!$B$2:$C$2</c:f>
              <c:numCache>
                <c:formatCode>0%</c:formatCode>
                <c:ptCount val="2"/>
                <c:pt idx="0">
                  <c:v>0.5</c:v>
                </c:pt>
                <c:pt idx="1">
                  <c:v>0.75</c:v>
                </c:pt>
              </c:numCache>
            </c:numRef>
          </c:cat>
          <c:val>
            <c:numRef>
              <c:f>Sheet1!$B$5:$C$5</c:f>
              <c:numCache>
                <c:formatCode>General</c:formatCode>
                <c:ptCount val="2"/>
                <c:pt idx="0">
                  <c:v>0.381</c:v>
                </c:pt>
                <c:pt idx="1">
                  <c:v>0.854</c:v>
                </c:pt>
              </c:numCache>
            </c:numRef>
          </c:val>
        </c:ser>
        <c:axId val="462970248"/>
        <c:axId val="462978344"/>
      </c:barChart>
      <c:catAx>
        <c:axId val="462970248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sz="28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US" sz="2800"/>
                  <a:t>Percentile</a:t>
                </a:r>
              </a:p>
            </c:rich>
          </c:tx>
          <c:layout>
            <c:manualLayout>
              <c:xMode val="edge"/>
              <c:yMode val="edge"/>
              <c:x val="0.47499984857662"/>
              <c:y val="0.900928792569659"/>
            </c:manualLayout>
          </c:layout>
          <c:spPr>
            <a:noFill/>
            <a:ln w="25400">
              <a:noFill/>
            </a:ln>
          </c:spPr>
        </c:title>
        <c:numFmt formatCode="0%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28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462978344"/>
        <c:crosses val="autoZero"/>
        <c:auto val="1"/>
        <c:lblAlgn val="ctr"/>
        <c:lblOffset val="100"/>
        <c:tickLblSkip val="1"/>
        <c:tickMarkSkip val="1"/>
      </c:catAx>
      <c:valAx>
        <c:axId val="462978344"/>
        <c:scaling>
          <c:orientation val="minMax"/>
          <c:max val="8.0"/>
        </c:scaling>
        <c:axPos val="l"/>
        <c:majorGridlines>
          <c:spPr>
            <a:ln w="25400">
              <a:solidFill>
                <a:srgbClr val="808080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2800" b="0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US" sz="2800"/>
                  <a:t>Render</a:t>
                </a:r>
                <a:r>
                  <a:rPr lang="en-US" sz="2800" baseline="0"/>
                  <a:t> time</a:t>
                </a:r>
                <a:r>
                  <a:rPr lang="en-US" sz="2800"/>
                  <a:t> (sec)</a:t>
                </a:r>
              </a:p>
            </c:rich>
          </c:tx>
          <c:layout>
            <c:manualLayout>
              <c:xMode val="edge"/>
              <c:yMode val="edge"/>
              <c:x val="0.0192307692307692"/>
              <c:y val="0.198142414860681"/>
            </c:manualLayout>
          </c:layout>
          <c:spPr>
            <a:noFill/>
            <a:ln w="25400">
              <a:noFill/>
            </a:ln>
          </c:spPr>
        </c:title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462970248"/>
        <c:crosses val="autoZero"/>
        <c:crossBetween val="between"/>
        <c:majorUnit val="2.0"/>
      </c:valAx>
      <c:spPr>
        <a:noFill/>
        <a:ln w="25400">
          <a:solidFill>
            <a:srgbClr val="000000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196153694730466"/>
          <c:y val="0.0928792569659443"/>
          <c:w val="0.774570788945499"/>
          <c:h val="0.125311904505088"/>
        </c:manualLayout>
      </c:layout>
      <c:spPr>
        <a:noFill/>
        <a:ln w="25400">
          <a:noFill/>
        </a:ln>
      </c:spPr>
      <c:txPr>
        <a:bodyPr/>
        <a:lstStyle/>
        <a:p>
          <a:pPr>
            <a:defRPr sz="2800" b="0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en-US"/>
        </a:p>
      </c:txPr>
    </c:legend>
    <c:plotVisOnly val="1"/>
    <c:dispBlanksAs val="gap"/>
  </c:chart>
  <c:spPr>
    <a:solidFill>
      <a:schemeClr val="bg1"/>
    </a:solidFill>
    <a:ln w="9525">
      <a:noFill/>
    </a:ln>
  </c:spPr>
  <c:txPr>
    <a:bodyPr/>
    <a:lstStyle/>
    <a:p>
      <a:pPr>
        <a:defRPr sz="16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Relationship Id="rId2" Type="http://schemas.openxmlformats.org/officeDocument/2006/relationships/image" Target="../media/image15.wmf"/><Relationship Id="rId3" Type="http://schemas.openxmlformats.org/officeDocument/2006/relationships/image" Target="../media/image1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Relationship Id="rId2" Type="http://schemas.openxmlformats.org/officeDocument/2006/relationships/image" Target="../media/image15.wmf"/><Relationship Id="rId3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lnSpc>
                <a:spcPct val="90000"/>
              </a:lnSpc>
              <a:defRPr sz="1200">
                <a:latin typeface="Vista Sans OT Reg" pitchFamily="-65" charset="0"/>
                <a:ea typeface="ヒラギノ角ゴ ProN W3" pitchFamily="-65" charset="-128"/>
                <a:cs typeface="ヒラギノ角ゴ ProN W3" pitchFamily="-65" charset="-128"/>
                <a:sym typeface="Vista Sans OT Reg" pitchFamily="-65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lnSpc>
                <a:spcPct val="90000"/>
              </a:lnSpc>
              <a:defRPr sz="1200">
                <a:latin typeface="Vista Sans OT Reg" pitchFamily="-65" charset="0"/>
                <a:ea typeface="ヒラギノ角ゴ ProN W3" pitchFamily="-65" charset="-128"/>
                <a:cs typeface="ヒラギノ角ゴ ProN W3" pitchFamily="-65" charset="-128"/>
                <a:sym typeface="Vista Sans OT Reg" pitchFamily="-65" charset="0"/>
              </a:defRPr>
            </a:lvl1pPr>
          </a:lstStyle>
          <a:p>
            <a:pPr>
              <a:defRPr/>
            </a:pPr>
            <a:fld id="{516A270B-4A3A-D94D-A291-D33B3C2D98E0}" type="datetime1">
              <a:rPr lang="en-US"/>
              <a:pPr>
                <a:defRPr/>
              </a:pPr>
              <a:t>6/25/09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lnSpc>
                <a:spcPct val="90000"/>
              </a:lnSpc>
              <a:defRPr sz="1200">
                <a:latin typeface="Vista Sans OT Reg" pitchFamily="-65" charset="0"/>
                <a:ea typeface="ヒラギノ角ゴ ProN W3" pitchFamily="-65" charset="-128"/>
                <a:cs typeface="ヒラギノ角ゴ ProN W3" pitchFamily="-65" charset="-128"/>
                <a:sym typeface="Vista Sans OT Reg" pitchFamily="-65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lnSpc>
                <a:spcPct val="90000"/>
              </a:lnSpc>
              <a:defRPr sz="1200">
                <a:latin typeface="Vista Sans OT Reg" pitchFamily="-65" charset="0"/>
                <a:ea typeface="ヒラギノ角ゴ ProN W3" pitchFamily="-65" charset="-128"/>
                <a:cs typeface="ヒラギノ角ゴ ProN W3" pitchFamily="-65" charset="-128"/>
                <a:sym typeface="Vista Sans OT Reg" pitchFamily="-65" charset="0"/>
              </a:defRPr>
            </a:lvl1pPr>
          </a:lstStyle>
          <a:p>
            <a:pPr>
              <a:defRPr/>
            </a:pPr>
            <a:fld id="{E3796866-2F2D-D742-BE38-4609659173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Geneva" charset="0"/>
        <a:cs typeface="Geneva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Geneva" charset="0"/>
        <a:cs typeface="Geneva" charset="0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Geneva" charset="0"/>
        <a:cs typeface="Geneva" charset="0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Geneva" charset="0"/>
        <a:cs typeface="Geneva" charset="0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Geneva" charset="0"/>
        <a:cs typeface="Geneva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4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4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4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4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4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4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4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5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5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3.xml"/></Relationships>
</file>

<file path=ppt/notesSlides/_rels/notesSlide5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4.xml"/></Relationships>
</file>

<file path=ppt/notesSlides/_rels/notesSlide5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5.xml"/></Relationships>
</file>

<file path=ppt/notesSlides/_rels/notesSlide5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6.xml"/></Relationships>
</file>

<file path=ppt/notesSlides/_rels/notesSlide5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7.xml"/></Relationships>
</file>

<file path=ppt/notesSlides/_rels/notesSlide5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8.xml"/></Relationships>
</file>

<file path=ppt/notesSlides/_rels/notesSlide5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9.xml"/></Relationships>
</file>

<file path=ppt/notesSlides/_rels/notesSlide5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0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1.xml"/></Relationships>
</file>

<file path=ppt/notesSlides/_rels/notesSlide6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2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796866-2F2D-D742-BE38-4609659173B3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ea typeface="Geneva" pitchFamily="-112" charset="0"/>
                <a:cs typeface="Geneva" pitchFamily="-112" charset="0"/>
              </a:rPr>
              <a:t>In summary, we have a lot of challenges.</a:t>
            </a:r>
          </a:p>
          <a:p>
            <a:endParaRPr lang="en-US" dirty="0" smtClean="0">
              <a:ea typeface="Geneva" pitchFamily="-112" charset="0"/>
              <a:cs typeface="Geneva" pitchFamily="-112" charset="0"/>
            </a:endParaRPr>
          </a:p>
          <a:p>
            <a:r>
              <a:rPr lang="en-US" dirty="0" smtClean="0">
                <a:ea typeface="Geneva" pitchFamily="-112" charset="0"/>
                <a:cs typeface="Geneva" pitchFamily="-112" charset="0"/>
              </a:rPr>
              <a:t>And these</a:t>
            </a:r>
            <a:r>
              <a:rPr lang="en-US" baseline="0" dirty="0" smtClean="0">
                <a:ea typeface="Geneva" pitchFamily="-112" charset="0"/>
                <a:cs typeface="Geneva" pitchFamily="-112" charset="0"/>
              </a:rPr>
              <a:t> challenges are actually essential to make </a:t>
            </a:r>
            <a:r>
              <a:rPr lang="en-US" baseline="0" dirty="0" err="1" smtClean="0">
                <a:ea typeface="Geneva" pitchFamily="-112" charset="0"/>
                <a:cs typeface="Geneva" pitchFamily="-112" charset="0"/>
              </a:rPr>
              <a:t>Facebook</a:t>
            </a:r>
            <a:r>
              <a:rPr lang="en-US" baseline="0" dirty="0" smtClean="0">
                <a:ea typeface="Geneva" pitchFamily="-112" charset="0"/>
                <a:cs typeface="Geneva" pitchFamily="-112" charset="0"/>
              </a:rPr>
              <a:t> a paradise for people who want to build new things – you can write something cool tonight, and push it out tomorrow to 200millions users. At the same time, it also makes the site performance hard to predict and maintain.</a:t>
            </a:r>
            <a:endParaRPr lang="en-US" dirty="0" smtClean="0">
              <a:ea typeface="Geneva" pitchFamily="-112" charset="0"/>
              <a:cs typeface="Geneva" pitchFamily="-112" charset="0"/>
            </a:endParaRPr>
          </a:p>
          <a:p>
            <a:endParaRPr lang="en-US" dirty="0" smtClean="0">
              <a:ea typeface="Geneva" pitchFamily="-112" charset="0"/>
              <a:cs typeface="Geneva" pitchFamily="-112" charset="0"/>
            </a:endParaRPr>
          </a:p>
          <a:p>
            <a:r>
              <a:rPr lang="en-US" dirty="0" smtClean="0">
                <a:ea typeface="Geneva" pitchFamily="-112" charset="0"/>
                <a:cs typeface="Geneva" pitchFamily="-112" charset="0"/>
              </a:rPr>
              <a:t>In this talk, we will share our experience on how to optimize front end performance with these challenges.</a:t>
            </a:r>
          </a:p>
          <a:p>
            <a:endParaRPr lang="en-US" dirty="0" smtClean="0">
              <a:ea typeface="Geneva" pitchFamily="-112" charset="0"/>
              <a:cs typeface="Geneva" pitchFamily="-112" charset="0"/>
            </a:endParaRPr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E917BC8-A5F2-8142-AF3B-0FE05B3ABF41}" type="slidenum">
              <a:rPr lang="en-US" smtClean="0">
                <a:latin typeface="Vista Sans OT Reg" pitchFamily="-112" charset="0"/>
                <a:ea typeface="ヒラギノ角ゴ ProN W3" charset="-128"/>
                <a:cs typeface="ヒラギノ角ゴ ProN W3" charset="-128"/>
                <a:sym typeface="Vista Sans OT Reg" pitchFamily="-112" charset="0"/>
              </a:rPr>
              <a:pPr/>
              <a:t>10</a:t>
            </a:fld>
            <a:endParaRPr lang="en-US" smtClean="0">
              <a:latin typeface="Vista Sans OT Reg" pitchFamily="-112" charset="0"/>
              <a:ea typeface="ヒラギノ角ゴ ProN W3" charset="-128"/>
              <a:cs typeface="ヒラギノ角ゴ ProN W3" charset="-128"/>
              <a:sym typeface="Vista Sans OT Reg" pitchFamily="-112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ea typeface="Geneva" pitchFamily="-112" charset="0"/>
                <a:cs typeface="Geneva" pitchFamily="-112" charset="0"/>
              </a:rPr>
              <a:t>Before going into details, we’d define our problem</a:t>
            </a:r>
            <a:r>
              <a:rPr lang="en-US" baseline="0" dirty="0" smtClean="0">
                <a:ea typeface="Geneva" pitchFamily="-112" charset="0"/>
                <a:cs typeface="Geneva" pitchFamily="-112" charset="0"/>
              </a:rPr>
              <a:t> domains</a:t>
            </a:r>
            <a:r>
              <a:rPr lang="en-US" dirty="0" smtClean="0">
                <a:ea typeface="Geneva" pitchFamily="-112" charset="0"/>
                <a:cs typeface="Geneva" pitchFamily="-112" charset="0"/>
              </a:rPr>
              <a:t>.</a:t>
            </a:r>
          </a:p>
          <a:p>
            <a:endParaRPr lang="en-US" dirty="0" smtClean="0">
              <a:ea typeface="Geneva" pitchFamily="-112" charset="0"/>
              <a:cs typeface="Geneva" pitchFamily="-112" charset="0"/>
            </a:endParaRPr>
          </a:p>
          <a:p>
            <a:r>
              <a:rPr lang="en-US" dirty="0" smtClean="0">
                <a:ea typeface="Geneva" pitchFamily="-112" charset="0"/>
                <a:cs typeface="Geneva" pitchFamily="-112" charset="0"/>
              </a:rPr>
              <a:t>We</a:t>
            </a:r>
            <a:r>
              <a:rPr lang="en-US" baseline="0" dirty="0" smtClean="0">
                <a:ea typeface="Geneva" pitchFamily="-112" charset="0"/>
                <a:cs typeface="Geneva" pitchFamily="-112" charset="0"/>
              </a:rPr>
              <a:t> define the end-to-end user latency as the time from user starts a page request, to the time the page is presented in the browser, interactive. </a:t>
            </a:r>
          </a:p>
          <a:p>
            <a:endParaRPr lang="en-US" baseline="0" dirty="0" smtClean="0">
              <a:ea typeface="Geneva" pitchFamily="-112" charset="0"/>
              <a:cs typeface="Geneva" pitchFamily="-112" charset="0"/>
            </a:endParaRPr>
          </a:p>
          <a:p>
            <a:r>
              <a:rPr lang="en-US" baseline="0" dirty="0" smtClean="0">
                <a:ea typeface="Geneva" pitchFamily="-112" charset="0"/>
                <a:cs typeface="Geneva" pitchFamily="-112" charset="0"/>
              </a:rPr>
              <a:t>There are three components of latency in this process:</a:t>
            </a:r>
          </a:p>
          <a:p>
            <a:endParaRPr lang="en-US" baseline="0" dirty="0" smtClean="0">
              <a:ea typeface="Geneva" pitchFamily="-112" charset="0"/>
              <a:cs typeface="Geneva" pitchFamily="-112" charset="0"/>
            </a:endParaRPr>
          </a:p>
          <a:p>
            <a:r>
              <a:rPr lang="en-US" baseline="0" dirty="0" smtClean="0">
                <a:ea typeface="Geneva" pitchFamily="-112" charset="0"/>
                <a:cs typeface="Geneva" pitchFamily="-112" charset="0"/>
              </a:rPr>
              <a:t>Network Transfer time is the time from the user browser to </a:t>
            </a:r>
            <a:r>
              <a:rPr lang="en-US" baseline="0" dirty="0" err="1" smtClean="0">
                <a:ea typeface="Geneva" pitchFamily="-112" charset="0"/>
                <a:cs typeface="Geneva" pitchFamily="-112" charset="0"/>
              </a:rPr>
              <a:t>Facebook</a:t>
            </a:r>
            <a:r>
              <a:rPr lang="en-US" baseline="0" dirty="0" smtClean="0">
                <a:ea typeface="Geneva" pitchFamily="-112" charset="0"/>
                <a:cs typeface="Geneva" pitchFamily="-112" charset="0"/>
              </a:rPr>
              <a:t> server, and back;</a:t>
            </a:r>
          </a:p>
          <a:p>
            <a:r>
              <a:rPr lang="en-US" baseline="0" dirty="0" smtClean="0">
                <a:ea typeface="Geneva" pitchFamily="-112" charset="0"/>
                <a:cs typeface="Geneva" pitchFamily="-112" charset="0"/>
              </a:rPr>
              <a:t>Server Generation time is the time spent on the </a:t>
            </a:r>
            <a:r>
              <a:rPr lang="en-US" baseline="0" dirty="0" err="1" smtClean="0">
                <a:ea typeface="Geneva" pitchFamily="-112" charset="0"/>
                <a:cs typeface="Geneva" pitchFamily="-112" charset="0"/>
              </a:rPr>
              <a:t>Facebook</a:t>
            </a:r>
            <a:r>
              <a:rPr lang="en-US" baseline="0" dirty="0" smtClean="0">
                <a:ea typeface="Geneva" pitchFamily="-112" charset="0"/>
                <a:cs typeface="Geneva" pitchFamily="-112" charset="0"/>
              </a:rPr>
              <a:t> servers;</a:t>
            </a:r>
          </a:p>
          <a:p>
            <a:r>
              <a:rPr lang="en-US" baseline="0" dirty="0" smtClean="0">
                <a:ea typeface="Geneva" pitchFamily="-112" charset="0"/>
                <a:cs typeface="Geneva" pitchFamily="-112" charset="0"/>
              </a:rPr>
              <a:t>And client render time is the time the browser spends on parsing the HTML, loading </a:t>
            </a:r>
            <a:r>
              <a:rPr lang="en-US" baseline="0" dirty="0" err="1" smtClean="0">
                <a:ea typeface="Geneva" pitchFamily="-112" charset="0"/>
                <a:cs typeface="Geneva" pitchFamily="-112" charset="0"/>
              </a:rPr>
              <a:t>javascript/css/images</a:t>
            </a:r>
            <a:r>
              <a:rPr lang="en-US" baseline="0" dirty="0" smtClean="0">
                <a:ea typeface="Geneva" pitchFamily="-112" charset="0"/>
                <a:cs typeface="Geneva" pitchFamily="-112" charset="0"/>
              </a:rPr>
              <a:t> and rendering the contents.</a:t>
            </a:r>
            <a:endParaRPr lang="en-US" dirty="0" smtClean="0">
              <a:ea typeface="Geneva" pitchFamily="-112" charset="0"/>
              <a:cs typeface="Geneva" pitchFamily="-112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540D96E-5963-2747-BC3A-EFE134FDACD6}" type="slidenum">
              <a:rPr lang="en-US" smtClean="0">
                <a:latin typeface="Vista Sans OT Reg" pitchFamily="-112" charset="0"/>
                <a:ea typeface="ヒラギノ角ゴ ProN W3" charset="-128"/>
                <a:cs typeface="ヒラギノ角ゴ ProN W3" charset="-128"/>
                <a:sym typeface="Vista Sans OT Reg" pitchFamily="-112" charset="0"/>
              </a:rPr>
              <a:pPr/>
              <a:t>11</a:t>
            </a:fld>
            <a:endParaRPr lang="en-US" smtClean="0">
              <a:latin typeface="Vista Sans OT Reg" pitchFamily="-112" charset="0"/>
              <a:ea typeface="ヒラギノ角ゴ ProN W3" charset="-128"/>
              <a:cs typeface="ヒラギノ角ゴ ProN W3" charset="-128"/>
              <a:sym typeface="Vista Sans OT Reg" pitchFamily="-112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ea typeface="Geneva" pitchFamily="-112" charset="0"/>
                <a:cs typeface="Geneva" pitchFamily="-112" charset="0"/>
              </a:rPr>
              <a:t>Looking</a:t>
            </a:r>
            <a:r>
              <a:rPr lang="en-US" baseline="0" dirty="0" smtClean="0">
                <a:ea typeface="Geneva" pitchFamily="-112" charset="0"/>
                <a:cs typeface="Geneva" pitchFamily="-112" charset="0"/>
              </a:rPr>
              <a:t> at </a:t>
            </a:r>
            <a:r>
              <a:rPr lang="en-US" baseline="0" dirty="0" err="1" smtClean="0">
                <a:ea typeface="Geneva" pitchFamily="-112" charset="0"/>
                <a:cs typeface="Geneva" pitchFamily="-112" charset="0"/>
              </a:rPr>
              <a:t>facebook’s</a:t>
            </a:r>
            <a:r>
              <a:rPr lang="en-US" baseline="0" dirty="0" smtClean="0">
                <a:ea typeface="Geneva" pitchFamily="-112" charset="0"/>
                <a:cs typeface="Geneva" pitchFamily="-112" charset="0"/>
              </a:rPr>
              <a:t> user latency, client side render time is about 50% of the end-to-end latency; network time and server-side generation time are about 25% each.</a:t>
            </a:r>
            <a:endParaRPr lang="en-US" dirty="0" smtClean="0">
              <a:ea typeface="Geneva" pitchFamily="-112" charset="0"/>
              <a:cs typeface="Geneva" pitchFamily="-112" charset="0"/>
            </a:endParaRPr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8E8C1EA-C6F3-F44B-A472-E23F7CF2E962}" type="slidenum">
              <a:rPr lang="en-US" smtClean="0">
                <a:latin typeface="Vista Sans OT Reg" pitchFamily="-112" charset="0"/>
                <a:ea typeface="ヒラギノ角ゴ ProN W3" charset="-128"/>
                <a:cs typeface="ヒラギノ角ゴ ProN W3" charset="-128"/>
                <a:sym typeface="Vista Sans OT Reg" pitchFamily="-112" charset="0"/>
              </a:rPr>
              <a:pPr/>
              <a:t>12</a:t>
            </a:fld>
            <a:endParaRPr lang="en-US" smtClean="0">
              <a:latin typeface="Vista Sans OT Reg" pitchFamily="-112" charset="0"/>
              <a:ea typeface="ヒラギノ角ゴ ProN W3" charset="-128"/>
              <a:cs typeface="ヒラギノ角ゴ ProN W3" charset="-128"/>
              <a:sym typeface="Vista Sans OT Reg" pitchFamily="-112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ea typeface="Geneva" pitchFamily="-112" charset="0"/>
                <a:cs typeface="Geneva" pitchFamily="-112" charset="0"/>
              </a:rPr>
              <a:t>In</a:t>
            </a:r>
            <a:r>
              <a:rPr lang="en-US" baseline="0" dirty="0" smtClean="0">
                <a:ea typeface="Geneva" pitchFamily="-112" charset="0"/>
                <a:cs typeface="Geneva" pitchFamily="-112" charset="0"/>
              </a:rPr>
              <a:t> this talk, we focus on the biggest chunk: render time.</a:t>
            </a:r>
            <a:endParaRPr lang="en-US" dirty="0" smtClean="0">
              <a:ea typeface="Geneva" pitchFamily="-112" charset="0"/>
              <a:cs typeface="Geneva" pitchFamily="-112" charset="0"/>
            </a:endParaRPr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8E8C1EA-C6F3-F44B-A472-E23F7CF2E962}" type="slidenum">
              <a:rPr lang="en-US" smtClean="0">
                <a:latin typeface="Vista Sans OT Reg" pitchFamily="-112" charset="0"/>
                <a:ea typeface="ヒラギノ角ゴ ProN W3" charset="-128"/>
                <a:cs typeface="ヒラギノ角ゴ ProN W3" charset="-128"/>
                <a:sym typeface="Vista Sans OT Reg" pitchFamily="-112" charset="0"/>
              </a:rPr>
              <a:pPr/>
              <a:t>13</a:t>
            </a:fld>
            <a:endParaRPr lang="en-US" smtClean="0">
              <a:latin typeface="Vista Sans OT Reg" pitchFamily="-112" charset="0"/>
              <a:ea typeface="ヒラギノ角ゴ ProN W3" charset="-128"/>
              <a:cs typeface="ヒラギノ角ゴ ProN W3" charset="-128"/>
              <a:sym typeface="Vista Sans OT Reg" pitchFamily="-112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796866-2F2D-D742-BE38-4609659173B3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ea typeface="Geneva" pitchFamily="-112" charset="0"/>
                <a:cs typeface="Geneva" pitchFamily="-112" charset="0"/>
              </a:rPr>
              <a:t>To make the site faster, the first question we want to ask is: what is our site speed?</a:t>
            </a:r>
          </a:p>
          <a:p>
            <a:endParaRPr lang="en-US" dirty="0" smtClean="0">
              <a:ea typeface="Geneva" pitchFamily="-112" charset="0"/>
              <a:cs typeface="Geneva" pitchFamily="-112" charset="0"/>
            </a:endParaRPr>
          </a:p>
          <a:p>
            <a:r>
              <a:rPr lang="en-US" dirty="0" smtClean="0">
                <a:ea typeface="Geneva" pitchFamily="-112" charset="0"/>
                <a:cs typeface="Geneva" pitchFamily="-112" charset="0"/>
              </a:rPr>
              <a:t>There are usually two</a:t>
            </a:r>
            <a:r>
              <a:rPr lang="en-US" baseline="0" dirty="0" smtClean="0">
                <a:ea typeface="Geneva" pitchFamily="-112" charset="0"/>
                <a:cs typeface="Geneva" pitchFamily="-112" charset="0"/>
              </a:rPr>
              <a:t> approaches: run some in-house testing, or samples on real users </a:t>
            </a:r>
          </a:p>
          <a:p>
            <a:r>
              <a:rPr lang="en-US" baseline="0" dirty="0" smtClean="0">
                <a:ea typeface="Geneva" pitchFamily="-112" charset="0"/>
                <a:cs typeface="Geneva" pitchFamily="-112" charset="0"/>
              </a:rPr>
              <a:t>We did both and found that the second approach is much more helpful for us. </a:t>
            </a:r>
          </a:p>
          <a:p>
            <a:endParaRPr lang="en-US" baseline="0" dirty="0" smtClean="0">
              <a:ea typeface="Geneva" pitchFamily="-112" charset="0"/>
              <a:cs typeface="Geneva" pitchFamily="-112" charset="0"/>
            </a:endParaRPr>
          </a:p>
          <a:p>
            <a:r>
              <a:rPr lang="en-US" baseline="0" dirty="0" smtClean="0">
                <a:ea typeface="Geneva" pitchFamily="-112" charset="0"/>
                <a:cs typeface="Geneva" pitchFamily="-112" charset="0"/>
              </a:rPr>
              <a:t>We actually have lessons on the first approach: our pages are vastly different for different users, and </a:t>
            </a:r>
            <a:r>
              <a:rPr lang="en-US" baseline="0" dirty="0" err="1" smtClean="0">
                <a:ea typeface="Geneva" pitchFamily="-112" charset="0"/>
                <a:cs typeface="Geneva" pitchFamily="-112" charset="0"/>
              </a:rPr>
              <a:t>Facebook</a:t>
            </a:r>
            <a:r>
              <a:rPr lang="en-US" baseline="0" dirty="0" smtClean="0">
                <a:ea typeface="Geneva" pitchFamily="-112" charset="0"/>
                <a:cs typeface="Geneva" pitchFamily="-112" charset="0"/>
              </a:rPr>
              <a:t> employees are most likely to be the outliers because they tend to have much more features and functionalities than normal users, and installed many </a:t>
            </a:r>
            <a:r>
              <a:rPr lang="en-US" baseline="0" dirty="0" err="1" smtClean="0">
                <a:ea typeface="Geneva" pitchFamily="-112" charset="0"/>
                <a:cs typeface="Geneva" pitchFamily="-112" charset="0"/>
              </a:rPr>
              <a:t>plugins</a:t>
            </a:r>
            <a:r>
              <a:rPr lang="en-US" baseline="0" dirty="0" smtClean="0">
                <a:ea typeface="Geneva" pitchFamily="-112" charset="0"/>
                <a:cs typeface="Geneva" pitchFamily="-112" charset="0"/>
              </a:rPr>
              <a:t> such as firebug, </a:t>
            </a:r>
            <a:r>
              <a:rPr lang="en-US" baseline="0" dirty="0" err="1" smtClean="0">
                <a:ea typeface="Geneva" pitchFamily="-112" charset="0"/>
                <a:cs typeface="Geneva" pitchFamily="-112" charset="0"/>
              </a:rPr>
              <a:t>ie</a:t>
            </a:r>
            <a:r>
              <a:rPr lang="en-US" baseline="0" dirty="0" smtClean="0">
                <a:ea typeface="Geneva" pitchFamily="-112" charset="0"/>
                <a:cs typeface="Geneva" pitchFamily="-112" charset="0"/>
              </a:rPr>
              <a:t> developers. even finding a “typical” users is hard, as the usage behaviors of our users have been changing all the time.</a:t>
            </a:r>
          </a:p>
          <a:p>
            <a:endParaRPr lang="en-US" baseline="0" dirty="0" smtClean="0">
              <a:ea typeface="Geneva" pitchFamily="-112" charset="0"/>
              <a:cs typeface="Geneva" pitchFamily="-112" charset="0"/>
            </a:endParaRPr>
          </a:p>
          <a:p>
            <a:r>
              <a:rPr lang="en-US" dirty="0" smtClean="0">
                <a:ea typeface="Geneva" pitchFamily="-112" charset="0"/>
                <a:cs typeface="Geneva" pitchFamily="-112" charset="0"/>
              </a:rPr>
              <a:t>Our approach</a:t>
            </a:r>
            <a:r>
              <a:rPr lang="en-US" baseline="0" dirty="0" smtClean="0">
                <a:ea typeface="Geneva" pitchFamily="-112" charset="0"/>
                <a:cs typeface="Geneva" pitchFamily="-112" charset="0"/>
              </a:rPr>
              <a:t> is to take samples from our users.</a:t>
            </a:r>
            <a:r>
              <a:rPr lang="en-US" dirty="0" smtClean="0">
                <a:ea typeface="Geneva" pitchFamily="-112" charset="0"/>
                <a:cs typeface="Geneva" pitchFamily="-112" charset="0"/>
              </a:rPr>
              <a:t> </a:t>
            </a:r>
            <a:r>
              <a:rPr lang="en-US" baseline="0" dirty="0" smtClean="0">
                <a:ea typeface="Geneva" pitchFamily="-112" charset="0"/>
                <a:cs typeface="Geneva" pitchFamily="-112" charset="0"/>
              </a:rPr>
              <a:t>W</a:t>
            </a:r>
            <a:r>
              <a:rPr lang="en-US" dirty="0" smtClean="0">
                <a:ea typeface="Geneva" pitchFamily="-112" charset="0"/>
                <a:cs typeface="Geneva" pitchFamily="-112" charset="0"/>
              </a:rPr>
              <a:t>e have </a:t>
            </a:r>
            <a:r>
              <a:rPr lang="en-US" dirty="0" err="1" smtClean="0">
                <a:ea typeface="Geneva" pitchFamily="-112" charset="0"/>
                <a:cs typeface="Geneva" pitchFamily="-112" charset="0"/>
              </a:rPr>
              <a:t>javascript</a:t>
            </a:r>
            <a:r>
              <a:rPr lang="en-US" dirty="0" smtClean="0">
                <a:ea typeface="Geneva" pitchFamily="-112" charset="0"/>
                <a:cs typeface="Geneva" pitchFamily="-112" charset="0"/>
              </a:rPr>
              <a:t> measurement on a</a:t>
            </a:r>
            <a:r>
              <a:rPr lang="en-US" baseline="0" dirty="0" smtClean="0">
                <a:ea typeface="Geneva" pitchFamily="-112" charset="0"/>
                <a:cs typeface="Geneva" pitchFamily="-112" charset="0"/>
              </a:rPr>
              <a:t> sampled users, 1/10000. to measure the real speed. The red arrows are the events that we records.</a:t>
            </a:r>
          </a:p>
          <a:p>
            <a:endParaRPr lang="en-US" baseline="0" dirty="0" smtClean="0">
              <a:ea typeface="Geneva" pitchFamily="-112" charset="0"/>
              <a:cs typeface="Geneva" pitchFamily="-112" charset="0"/>
            </a:endParaRPr>
          </a:p>
          <a:p>
            <a:r>
              <a:rPr lang="en-US" baseline="0" dirty="0" smtClean="0">
                <a:ea typeface="Geneva" pitchFamily="-112" charset="0"/>
                <a:cs typeface="Geneva" pitchFamily="-112" charset="0"/>
              </a:rPr>
              <a:t>This gives us a real image of what the site speed looks like for </a:t>
            </a:r>
            <a:r>
              <a:rPr lang="en-US" baseline="0" dirty="0" err="1" smtClean="0">
                <a:ea typeface="Geneva" pitchFamily="-112" charset="0"/>
                <a:cs typeface="Geneva" pitchFamily="-112" charset="0"/>
              </a:rPr>
              <a:t>facebook</a:t>
            </a:r>
            <a:r>
              <a:rPr lang="en-US" baseline="0" dirty="0" smtClean="0">
                <a:ea typeface="Geneva" pitchFamily="-112" charset="0"/>
                <a:cs typeface="Geneva" pitchFamily="-112" charset="0"/>
              </a:rPr>
              <a:t>. </a:t>
            </a:r>
          </a:p>
          <a:p>
            <a:endParaRPr lang="en-US" baseline="0" dirty="0" smtClean="0">
              <a:ea typeface="Geneva" pitchFamily="-112" charset="0"/>
              <a:cs typeface="Geneva" pitchFamily="-112" charset="0"/>
            </a:endParaRPr>
          </a:p>
          <a:p>
            <a:r>
              <a:rPr lang="en-US" baseline="0" dirty="0" smtClean="0">
                <a:ea typeface="Geneva" pitchFamily="-112" charset="0"/>
                <a:cs typeface="Geneva" pitchFamily="-112" charset="0"/>
              </a:rPr>
              <a:t>Btw, we are loading the </a:t>
            </a:r>
            <a:r>
              <a:rPr lang="en-US" baseline="0" dirty="0" err="1" smtClean="0">
                <a:ea typeface="Geneva" pitchFamily="-112" charset="0"/>
                <a:cs typeface="Geneva" pitchFamily="-112" charset="0"/>
              </a:rPr>
              <a:t>javascripts</a:t>
            </a:r>
            <a:r>
              <a:rPr lang="en-US" baseline="0" dirty="0" smtClean="0">
                <a:ea typeface="Geneva" pitchFamily="-112" charset="0"/>
                <a:cs typeface="Geneva" pitchFamily="-112" charset="0"/>
              </a:rPr>
              <a:t> before our </a:t>
            </a:r>
            <a:r>
              <a:rPr lang="en-US" baseline="0" dirty="0" err="1" smtClean="0">
                <a:ea typeface="Geneva" pitchFamily="-112" charset="0"/>
                <a:cs typeface="Geneva" pitchFamily="-112" charset="0"/>
              </a:rPr>
              <a:t>css</a:t>
            </a:r>
            <a:r>
              <a:rPr lang="en-US" baseline="0" dirty="0" smtClean="0">
                <a:ea typeface="Geneva" pitchFamily="-112" charset="0"/>
                <a:cs typeface="Geneva" pitchFamily="-112" charset="0"/>
              </a:rPr>
              <a:t>, because the </a:t>
            </a:r>
            <a:r>
              <a:rPr lang="en-US" baseline="0" dirty="0" err="1" smtClean="0">
                <a:ea typeface="Geneva" pitchFamily="-112" charset="0"/>
                <a:cs typeface="Geneva" pitchFamily="-112" charset="0"/>
              </a:rPr>
              <a:t>javascripts</a:t>
            </a:r>
            <a:r>
              <a:rPr lang="en-US" baseline="0" dirty="0" smtClean="0">
                <a:ea typeface="Geneva" pitchFamily="-112" charset="0"/>
                <a:cs typeface="Geneva" pitchFamily="-112" charset="0"/>
              </a:rPr>
              <a:t> are loaded in parallel, along with </a:t>
            </a:r>
            <a:r>
              <a:rPr lang="en-US" baseline="0" dirty="0" err="1" smtClean="0">
                <a:ea typeface="Geneva" pitchFamily="-112" charset="0"/>
                <a:cs typeface="Geneva" pitchFamily="-112" charset="0"/>
              </a:rPr>
              <a:t>css</a:t>
            </a:r>
            <a:r>
              <a:rPr lang="en-US" baseline="0" dirty="0" smtClean="0">
                <a:ea typeface="Geneva" pitchFamily="-112" charset="0"/>
                <a:cs typeface="Geneva" pitchFamily="-112" charset="0"/>
              </a:rPr>
              <a:t> and images</a:t>
            </a:r>
            <a:endParaRPr lang="en-US" dirty="0" smtClean="0">
              <a:ea typeface="Geneva" pitchFamily="-112" charset="0"/>
              <a:cs typeface="Geneva" pitchFamily="-112" charset="0"/>
            </a:endParaRPr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A987EED-3670-BE4D-A599-DE43C77296C8}" type="slidenum">
              <a:rPr lang="en-US" smtClean="0">
                <a:latin typeface="Vista Sans OT Reg" pitchFamily="-112" charset="0"/>
                <a:ea typeface="ヒラギノ角ゴ ProN W3" charset="-128"/>
                <a:cs typeface="ヒラギノ角ゴ ProN W3" charset="-128"/>
                <a:sym typeface="Vista Sans OT Reg" pitchFamily="-112" charset="0"/>
              </a:rPr>
              <a:pPr/>
              <a:t>15</a:t>
            </a:fld>
            <a:endParaRPr lang="en-US" smtClean="0">
              <a:latin typeface="Vista Sans OT Reg" pitchFamily="-112" charset="0"/>
              <a:ea typeface="ヒラギノ角ゴ ProN W3" charset="-128"/>
              <a:cs typeface="ヒラギノ角ゴ ProN W3" charset="-128"/>
              <a:sym typeface="Vista Sans OT Reg" pitchFamily="-112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baseline="0" dirty="0" smtClean="0">
                <a:ea typeface="Geneva" pitchFamily="-112" charset="0"/>
                <a:cs typeface="Geneva" pitchFamily="-112" charset="0"/>
              </a:rPr>
              <a:t>The last thing I want to point out on this slide is that, we are loading the </a:t>
            </a:r>
            <a:r>
              <a:rPr lang="en-US" baseline="0" dirty="0" err="1" smtClean="0">
                <a:ea typeface="Geneva" pitchFamily="-112" charset="0"/>
                <a:cs typeface="Geneva" pitchFamily="-112" charset="0"/>
              </a:rPr>
              <a:t>javascripts</a:t>
            </a:r>
            <a:r>
              <a:rPr lang="en-US" baseline="0" dirty="0" smtClean="0">
                <a:ea typeface="Geneva" pitchFamily="-112" charset="0"/>
                <a:cs typeface="Geneva" pitchFamily="-112" charset="0"/>
              </a:rPr>
              <a:t> before our </a:t>
            </a:r>
            <a:r>
              <a:rPr lang="en-US" baseline="0" dirty="0" err="1" smtClean="0">
                <a:ea typeface="Geneva" pitchFamily="-112" charset="0"/>
                <a:cs typeface="Geneva" pitchFamily="-112" charset="0"/>
              </a:rPr>
              <a:t>css</a:t>
            </a:r>
            <a:r>
              <a:rPr lang="en-US" baseline="0" dirty="0" smtClean="0">
                <a:ea typeface="Geneva" pitchFamily="-112" charset="0"/>
                <a:cs typeface="Geneva" pitchFamily="-112" charset="0"/>
              </a:rPr>
              <a:t> – this violates the common best practice of putting </a:t>
            </a:r>
            <a:r>
              <a:rPr lang="en-US" baseline="0" dirty="0" err="1" smtClean="0">
                <a:ea typeface="Geneva" pitchFamily="-112" charset="0"/>
                <a:cs typeface="Geneva" pitchFamily="-112" charset="0"/>
              </a:rPr>
              <a:t>css</a:t>
            </a:r>
            <a:r>
              <a:rPr lang="en-US" baseline="0" dirty="0" smtClean="0">
                <a:ea typeface="Geneva" pitchFamily="-112" charset="0"/>
                <a:cs typeface="Geneva" pitchFamily="-112" charset="0"/>
              </a:rPr>
              <a:t> in front of </a:t>
            </a:r>
            <a:r>
              <a:rPr lang="en-US" baseline="0" dirty="0" err="1" smtClean="0">
                <a:ea typeface="Geneva" pitchFamily="-112" charset="0"/>
                <a:cs typeface="Geneva" pitchFamily="-112" charset="0"/>
              </a:rPr>
              <a:t>js</a:t>
            </a:r>
            <a:r>
              <a:rPr lang="en-US" baseline="0" dirty="0" smtClean="0">
                <a:ea typeface="Geneva" pitchFamily="-112" charset="0"/>
                <a:cs typeface="Geneva" pitchFamily="-112" charset="0"/>
              </a:rPr>
              <a:t>. However, the case here is that we are downloading most of our </a:t>
            </a:r>
            <a:r>
              <a:rPr lang="en-US" baseline="0" dirty="0" err="1" smtClean="0">
                <a:ea typeface="Geneva" pitchFamily="-112" charset="0"/>
                <a:cs typeface="Geneva" pitchFamily="-112" charset="0"/>
              </a:rPr>
              <a:t>javascripts</a:t>
            </a:r>
            <a:r>
              <a:rPr lang="en-US" baseline="0" dirty="0" smtClean="0">
                <a:ea typeface="Geneva" pitchFamily="-112" charset="0"/>
                <a:cs typeface="Geneva" pitchFamily="-112" charset="0"/>
              </a:rPr>
              <a:t> in parallel. If we put JS at top, we make JS, </a:t>
            </a:r>
            <a:r>
              <a:rPr lang="en-US" baseline="0" dirty="0" err="1" smtClean="0">
                <a:ea typeface="Geneva" pitchFamily="-112" charset="0"/>
                <a:cs typeface="Geneva" pitchFamily="-112" charset="0"/>
              </a:rPr>
              <a:t>css</a:t>
            </a:r>
            <a:r>
              <a:rPr lang="en-US" baseline="0" dirty="0" smtClean="0">
                <a:ea typeface="Geneva" pitchFamily="-112" charset="0"/>
                <a:cs typeface="Geneva" pitchFamily="-112" charset="0"/>
              </a:rPr>
              <a:t> and images are all in parallels. Half a year ago, we tested and found this is faster. We are running another set of experiments to see if things changed.</a:t>
            </a:r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A987EED-3670-BE4D-A599-DE43C77296C8}" type="slidenum">
              <a:rPr lang="en-US" smtClean="0">
                <a:latin typeface="Vista Sans OT Reg" pitchFamily="-112" charset="0"/>
                <a:ea typeface="ヒラギノ角ゴ ProN W3" charset="-128"/>
                <a:cs typeface="ヒラギノ角ゴ ProN W3" charset="-128"/>
                <a:sym typeface="Vista Sans OT Reg" pitchFamily="-112" charset="0"/>
              </a:rPr>
              <a:pPr/>
              <a:t>16</a:t>
            </a:fld>
            <a:endParaRPr lang="en-US" smtClean="0">
              <a:latin typeface="Vista Sans OT Reg" pitchFamily="-112" charset="0"/>
              <a:ea typeface="ヒラギノ角ゴ ProN W3" charset="-128"/>
              <a:cs typeface="ヒラギノ角ゴ ProN W3" charset="-128"/>
              <a:sym typeface="Vista Sans OT Reg" pitchFamily="-112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>
              <a:buFontTx/>
              <a:buNone/>
            </a:pPr>
            <a:r>
              <a:rPr lang="en-US" dirty="0" smtClean="0">
                <a:ea typeface="Geneva" pitchFamily="-112" charset="0"/>
                <a:cs typeface="Geneva" pitchFamily="-112" charset="0"/>
              </a:rPr>
              <a:t>We</a:t>
            </a:r>
            <a:r>
              <a:rPr lang="en-US" baseline="0" dirty="0" smtClean="0">
                <a:ea typeface="Geneva" pitchFamily="-112" charset="0"/>
                <a:cs typeface="Geneva" pitchFamily="-112" charset="0"/>
              </a:rPr>
              <a:t> combine the </a:t>
            </a:r>
            <a:r>
              <a:rPr lang="en-US" baseline="0" dirty="0" err="1" smtClean="0">
                <a:ea typeface="Geneva" pitchFamily="-112" charset="0"/>
                <a:cs typeface="Geneva" pitchFamily="-112" charset="0"/>
              </a:rPr>
              <a:t>js</a:t>
            </a:r>
            <a:r>
              <a:rPr lang="en-US" baseline="0" dirty="0" smtClean="0">
                <a:ea typeface="Geneva" pitchFamily="-112" charset="0"/>
                <a:cs typeface="Geneva" pitchFamily="-112" charset="0"/>
              </a:rPr>
              <a:t> measurement along with our </a:t>
            </a:r>
            <a:r>
              <a:rPr lang="en-US" baseline="0" dirty="0" err="1" smtClean="0">
                <a:ea typeface="Geneva" pitchFamily="-112" charset="0"/>
                <a:cs typeface="Geneva" pitchFamily="-112" charset="0"/>
              </a:rPr>
              <a:t>serverside</a:t>
            </a:r>
            <a:r>
              <a:rPr lang="en-US" baseline="0" dirty="0" smtClean="0">
                <a:ea typeface="Geneva" pitchFamily="-112" charset="0"/>
                <a:cs typeface="Geneva" pitchFamily="-112" charset="0"/>
              </a:rPr>
              <a:t> measurement on page generation time and network round trip time, and put it into a database.</a:t>
            </a:r>
          </a:p>
          <a:p>
            <a:pPr marL="228600" indent="-228600">
              <a:buFontTx/>
              <a:buNone/>
            </a:pPr>
            <a:endParaRPr lang="en-US" baseline="0" dirty="0" smtClean="0">
              <a:ea typeface="Geneva" pitchFamily="-112" charset="0"/>
              <a:cs typeface="Geneva" pitchFamily="-112" charset="0"/>
            </a:endParaRPr>
          </a:p>
          <a:p>
            <a:pPr marL="228600" indent="-228600">
              <a:buFontTx/>
              <a:buNone/>
            </a:pPr>
            <a:r>
              <a:rPr lang="en-US" baseline="0" dirty="0" smtClean="0">
                <a:ea typeface="Geneva" pitchFamily="-112" charset="0"/>
                <a:cs typeface="Geneva" pitchFamily="-112" charset="0"/>
              </a:rPr>
              <a:t>Now we can yell to the company that “Hey the site is slower today!”.</a:t>
            </a:r>
          </a:p>
          <a:p>
            <a:pPr marL="228600" indent="-228600">
              <a:buFontTx/>
              <a:buNone/>
            </a:pPr>
            <a:endParaRPr lang="en-US" baseline="0" dirty="0" smtClean="0">
              <a:ea typeface="Geneva" pitchFamily="-112" charset="0"/>
              <a:cs typeface="Geneva" pitchFamily="-112" charset="0"/>
            </a:endParaRPr>
          </a:p>
          <a:p>
            <a:pPr marL="228600" indent="-228600">
              <a:buFontTx/>
              <a:buNone/>
            </a:pPr>
            <a:r>
              <a:rPr lang="en-US" baseline="0" dirty="0" smtClean="0">
                <a:ea typeface="Geneva" pitchFamily="-112" charset="0"/>
                <a:cs typeface="Geneva" pitchFamily="-112" charset="0"/>
              </a:rPr>
              <a:t>However, we still don’t know who made it? We are continuously launching different features every week. It is hard to stop-and-test for performance.</a:t>
            </a:r>
            <a:endParaRPr lang="en-US" dirty="0" smtClean="0">
              <a:ea typeface="Geneva" pitchFamily="-112" charset="0"/>
              <a:cs typeface="Geneva" pitchFamily="-112" charset="0"/>
            </a:endParaRPr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0918DFC-2185-1E48-A037-2AEFE63A1725}" type="slidenum">
              <a:rPr lang="en-US" smtClean="0">
                <a:latin typeface="Vista Sans OT Reg" pitchFamily="-112" charset="0"/>
                <a:ea typeface="ヒラギノ角ゴ ProN W3" charset="-128"/>
                <a:cs typeface="ヒラギノ角ゴ ProN W3" charset="-128"/>
                <a:sym typeface="Vista Sans OT Reg" pitchFamily="-112" charset="0"/>
              </a:rPr>
              <a:pPr/>
              <a:t>17</a:t>
            </a:fld>
            <a:endParaRPr lang="en-US" smtClean="0">
              <a:latin typeface="Vista Sans OT Reg" pitchFamily="-112" charset="0"/>
              <a:ea typeface="ヒラギノ角ゴ ProN W3" charset="-128"/>
              <a:cs typeface="ヒラギノ角ゴ ProN W3" charset="-128"/>
              <a:sym typeface="Vista Sans OT Reg" pitchFamily="-112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>
              <a:buFontTx/>
              <a:buAutoNum type="arabicPeriod"/>
            </a:pPr>
            <a:r>
              <a:rPr lang="en-US" dirty="0" smtClean="0">
                <a:ea typeface="Geneva" pitchFamily="-112" charset="0"/>
                <a:cs typeface="Geneva" pitchFamily="-112" charset="0"/>
              </a:rPr>
              <a:t>The second step of our measurement</a:t>
            </a:r>
            <a:r>
              <a:rPr lang="en-US" baseline="0" dirty="0" smtClean="0">
                <a:ea typeface="Geneva" pitchFamily="-112" charset="0"/>
                <a:cs typeface="Geneva" pitchFamily="-112" charset="0"/>
              </a:rPr>
              <a:t> is to hook the logs with our launching system. For each measurement sample, we record what new features are launched in the page load.</a:t>
            </a:r>
          </a:p>
          <a:p>
            <a:pPr marL="228600" indent="-228600">
              <a:buFontTx/>
              <a:buAutoNum type="arabicPeriod"/>
            </a:pPr>
            <a:endParaRPr lang="en-US" baseline="0" dirty="0" smtClean="0">
              <a:ea typeface="Geneva" pitchFamily="-112" charset="0"/>
              <a:cs typeface="Geneva" pitchFamily="-112" charset="0"/>
            </a:endParaRPr>
          </a:p>
          <a:p>
            <a:pPr marL="228600" indent="-228600">
              <a:buFontTx/>
              <a:buAutoNum type="arabicPeriod"/>
            </a:pPr>
            <a:r>
              <a:rPr lang="en-US" baseline="0" dirty="0" smtClean="0">
                <a:ea typeface="Geneva" pitchFamily="-112" charset="0"/>
                <a:cs typeface="Geneva" pitchFamily="-112" charset="0"/>
              </a:rPr>
              <a:t>When there is a regression, we can go over the samples and identify the feature launch that causes regression.</a:t>
            </a:r>
          </a:p>
          <a:p>
            <a:pPr marL="228600" indent="-228600">
              <a:buFontTx/>
              <a:buAutoNum type="arabicPeriod"/>
            </a:pPr>
            <a:endParaRPr lang="en-US" baseline="0" dirty="0" smtClean="0">
              <a:ea typeface="Geneva" pitchFamily="-112" charset="0"/>
              <a:cs typeface="Geneva" pitchFamily="-112" charset="0"/>
            </a:endParaRPr>
          </a:p>
          <a:p>
            <a:pPr marL="228600" indent="-228600">
              <a:buFontTx/>
              <a:buAutoNum type="arabicPeriod"/>
            </a:pPr>
            <a:r>
              <a:rPr lang="en-US" baseline="0" dirty="0" smtClean="0">
                <a:ea typeface="Geneva" pitchFamily="-112" charset="0"/>
                <a:cs typeface="Geneva" pitchFamily="-112" charset="0"/>
              </a:rPr>
              <a:t>This can make the corresponding team much more responsive to a regression.</a:t>
            </a:r>
          </a:p>
          <a:p>
            <a:pPr marL="228600" indent="-228600">
              <a:buFontTx/>
              <a:buAutoNum type="arabicPeriod"/>
            </a:pPr>
            <a:endParaRPr lang="en-US" baseline="0" dirty="0" smtClean="0">
              <a:ea typeface="Geneva" pitchFamily="-112" charset="0"/>
              <a:cs typeface="Geneva" pitchFamily="-112" charset="0"/>
            </a:endParaRPr>
          </a:p>
          <a:p>
            <a:pPr marL="228600" indent="-228600">
              <a:buFontTx/>
              <a:buAutoNum type="arabicPeriod"/>
            </a:pPr>
            <a:r>
              <a:rPr lang="en-US" baseline="0" dirty="0" smtClean="0">
                <a:ea typeface="Geneva" pitchFamily="-112" charset="0"/>
                <a:cs typeface="Geneva" pitchFamily="-112" charset="0"/>
              </a:rPr>
              <a:t>Then there is still a question: “why is it slow? How can I fix it?”</a:t>
            </a:r>
            <a:endParaRPr lang="en-US" dirty="0" smtClean="0">
              <a:ea typeface="Geneva" pitchFamily="-112" charset="0"/>
              <a:cs typeface="Geneva" pitchFamily="-112" charset="0"/>
            </a:endParaRPr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71E2E14-6232-404A-AC48-C98913330C0D}" type="slidenum">
              <a:rPr lang="en-US" smtClean="0">
                <a:latin typeface="Vista Sans OT Reg" pitchFamily="-112" charset="0"/>
                <a:ea typeface="ヒラギノ角ゴ ProN W3" charset="-128"/>
                <a:cs typeface="ヒラギノ角ゴ ProN W3" charset="-128"/>
                <a:sym typeface="Vista Sans OT Reg" pitchFamily="-112" charset="0"/>
              </a:rPr>
              <a:pPr/>
              <a:t>18</a:t>
            </a:fld>
            <a:endParaRPr lang="en-US" smtClean="0">
              <a:latin typeface="Vista Sans OT Reg" pitchFamily="-112" charset="0"/>
              <a:ea typeface="ヒラギノ角ゴ ProN W3" charset="-128"/>
              <a:cs typeface="ヒラギノ角ゴ ProN W3" charset="-128"/>
              <a:sym typeface="Vista Sans OT Reg" pitchFamily="-112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>
              <a:buFontTx/>
              <a:buNone/>
            </a:pPr>
            <a:r>
              <a:rPr lang="en-US" dirty="0" smtClean="0">
                <a:ea typeface="Geneva" pitchFamily="-112" charset="0"/>
                <a:cs typeface="Geneva" pitchFamily="-112" charset="0"/>
              </a:rPr>
              <a:t>To answer</a:t>
            </a:r>
            <a:r>
              <a:rPr lang="en-US" baseline="0" dirty="0" smtClean="0">
                <a:ea typeface="Geneva" pitchFamily="-112" charset="0"/>
                <a:cs typeface="Geneva" pitchFamily="-112" charset="0"/>
              </a:rPr>
              <a:t> the “why” question, </a:t>
            </a:r>
            <a:r>
              <a:rPr lang="en-US" baseline="0" dirty="0" err="1" smtClean="0">
                <a:ea typeface="Geneva" pitchFamily="-112" charset="0"/>
                <a:cs typeface="Geneva" pitchFamily="-112" charset="0"/>
              </a:rPr>
              <a:t>Yslow</a:t>
            </a:r>
            <a:r>
              <a:rPr lang="en-US" baseline="0" dirty="0" smtClean="0">
                <a:ea typeface="Geneva" pitchFamily="-112" charset="0"/>
                <a:cs typeface="Geneva" pitchFamily="-112" charset="0"/>
              </a:rPr>
              <a:t> is a good tool.</a:t>
            </a:r>
          </a:p>
          <a:p>
            <a:pPr marL="228600" indent="-228600">
              <a:buFontTx/>
              <a:buNone/>
            </a:pPr>
            <a:endParaRPr lang="en-US" dirty="0" smtClean="0">
              <a:ea typeface="Geneva" pitchFamily="-112" charset="0"/>
              <a:cs typeface="Geneva" pitchFamily="-112" charset="0"/>
            </a:endParaRPr>
          </a:p>
          <a:p>
            <a:pPr marL="228600" indent="-228600">
              <a:buFontTx/>
              <a:buAutoNum type="arabicPeriod"/>
            </a:pPr>
            <a:r>
              <a:rPr lang="en-US" dirty="0" smtClean="0">
                <a:ea typeface="Geneva" pitchFamily="-112" charset="0"/>
                <a:cs typeface="Geneva" pitchFamily="-112" charset="0"/>
              </a:rPr>
              <a:t>We</a:t>
            </a:r>
            <a:r>
              <a:rPr lang="en-US" baseline="0" dirty="0" smtClean="0">
                <a:ea typeface="Geneva" pitchFamily="-112" charset="0"/>
                <a:cs typeface="Geneva" pitchFamily="-112" charset="0"/>
              </a:rPr>
              <a:t> instrument a subset of the </a:t>
            </a:r>
            <a:r>
              <a:rPr lang="en-US" baseline="0" dirty="0" err="1" smtClean="0">
                <a:ea typeface="Geneva" pitchFamily="-112" charset="0"/>
                <a:cs typeface="Geneva" pitchFamily="-112" charset="0"/>
              </a:rPr>
              <a:t>Yslow</a:t>
            </a:r>
            <a:r>
              <a:rPr lang="en-US" baseline="0" dirty="0" smtClean="0">
                <a:ea typeface="Geneva" pitchFamily="-112" charset="0"/>
                <a:cs typeface="Geneva" pitchFamily="-112" charset="0"/>
              </a:rPr>
              <a:t> metrics into our sampled page load. We measure the # of images / # of </a:t>
            </a:r>
            <a:r>
              <a:rPr lang="en-US" baseline="0" dirty="0" err="1" smtClean="0">
                <a:ea typeface="Geneva" pitchFamily="-112" charset="0"/>
                <a:cs typeface="Geneva" pitchFamily="-112" charset="0"/>
              </a:rPr>
              <a:t>dom</a:t>
            </a:r>
            <a:r>
              <a:rPr lang="en-US" baseline="0" dirty="0" smtClean="0">
                <a:ea typeface="Geneva" pitchFamily="-112" charset="0"/>
                <a:cs typeface="Geneva" pitchFamily="-112" charset="0"/>
              </a:rPr>
              <a:t> nodes / # of script tags / # of html bytes / # of </a:t>
            </a:r>
            <a:r>
              <a:rPr lang="en-US" baseline="0" dirty="0" err="1" smtClean="0">
                <a:ea typeface="Geneva" pitchFamily="-112" charset="0"/>
                <a:cs typeface="Geneva" pitchFamily="-112" charset="0"/>
              </a:rPr>
              <a:t>css</a:t>
            </a:r>
            <a:r>
              <a:rPr lang="en-US" baseline="0" dirty="0" smtClean="0">
                <a:ea typeface="Geneva" pitchFamily="-112" charset="0"/>
                <a:cs typeface="Geneva" pitchFamily="-112" charset="0"/>
              </a:rPr>
              <a:t> rules and etc. These metrics can give indication on what causes a </a:t>
            </a:r>
            <a:r>
              <a:rPr lang="en-US" baseline="0" dirty="0" err="1" smtClean="0">
                <a:ea typeface="Geneva" pitchFamily="-112" charset="0"/>
                <a:cs typeface="Geneva" pitchFamily="-112" charset="0"/>
              </a:rPr>
              <a:t>perf</a:t>
            </a:r>
            <a:r>
              <a:rPr lang="en-US" baseline="0" dirty="0" smtClean="0">
                <a:ea typeface="Geneva" pitchFamily="-112" charset="0"/>
                <a:cs typeface="Geneva" pitchFamily="-112" charset="0"/>
              </a:rPr>
              <a:t> regression.</a:t>
            </a:r>
          </a:p>
          <a:p>
            <a:pPr marL="228600" indent="-228600">
              <a:buFontTx/>
              <a:buAutoNum type="arabicPeriod"/>
            </a:pPr>
            <a:endParaRPr lang="en-US" baseline="0" dirty="0" smtClean="0">
              <a:ea typeface="Geneva" pitchFamily="-112" charset="0"/>
              <a:cs typeface="Geneva" pitchFamily="-112" charset="0"/>
            </a:endParaRPr>
          </a:p>
          <a:p>
            <a:pPr marL="228600" indent="-228600">
              <a:buFontTx/>
              <a:buAutoNum type="arabicPeriod"/>
            </a:pPr>
            <a:r>
              <a:rPr lang="en-US" baseline="0" dirty="0" smtClean="0">
                <a:ea typeface="Geneva" pitchFamily="-112" charset="0"/>
                <a:cs typeface="Geneva" pitchFamily="-112" charset="0"/>
              </a:rPr>
              <a:t>The missing thing is that we still don’t have a mapping from the </a:t>
            </a:r>
            <a:r>
              <a:rPr lang="en-US" baseline="0" dirty="0" err="1" smtClean="0">
                <a:ea typeface="Geneva" pitchFamily="-112" charset="0"/>
                <a:cs typeface="Geneva" pitchFamily="-112" charset="0"/>
              </a:rPr>
              <a:t>yslow</a:t>
            </a:r>
            <a:r>
              <a:rPr lang="en-US" baseline="0" dirty="0" smtClean="0">
                <a:ea typeface="Geneva" pitchFamily="-112" charset="0"/>
                <a:cs typeface="Geneva" pitchFamily="-112" charset="0"/>
              </a:rPr>
              <a:t>-metrics to the actual time (</a:t>
            </a:r>
            <a:r>
              <a:rPr lang="en-US" baseline="0" dirty="0" err="1" smtClean="0">
                <a:ea typeface="Geneva" pitchFamily="-112" charset="0"/>
                <a:cs typeface="Geneva" pitchFamily="-112" charset="0"/>
              </a:rPr>
              <a:t>msec</a:t>
            </a:r>
            <a:r>
              <a:rPr lang="en-US" baseline="0" dirty="0" smtClean="0">
                <a:ea typeface="Geneva" pitchFamily="-112" charset="0"/>
                <a:cs typeface="Geneva" pitchFamily="-112" charset="0"/>
              </a:rPr>
              <a:t>)</a:t>
            </a:r>
            <a:endParaRPr lang="en-US" dirty="0" smtClean="0">
              <a:ea typeface="Geneva" pitchFamily="-112" charset="0"/>
              <a:cs typeface="Geneva" pitchFamily="-112" charset="0"/>
            </a:endParaRPr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73675A8-F8A8-9C42-B03C-5DD5DA853D78}" type="slidenum">
              <a:rPr lang="en-US" smtClean="0">
                <a:latin typeface="Vista Sans OT Reg" pitchFamily="-112" charset="0"/>
                <a:ea typeface="ヒラギノ角ゴ ProN W3" charset="-128"/>
                <a:cs typeface="ヒラギノ角ゴ ProN W3" charset="-128"/>
                <a:sym typeface="Vista Sans OT Reg" pitchFamily="-112" charset="0"/>
              </a:rPr>
              <a:pPr/>
              <a:t>19</a:t>
            </a:fld>
            <a:endParaRPr lang="en-US" smtClean="0">
              <a:latin typeface="Vista Sans OT Reg" pitchFamily="-112" charset="0"/>
              <a:ea typeface="ヒラギノ角ゴ ProN W3" charset="-128"/>
              <a:cs typeface="ヒラギノ角ゴ ProN W3" charset="-128"/>
              <a:sym typeface="Vista Sans OT Reg" pitchFamily="-112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796866-2F2D-D742-BE38-4609659173B3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>
              <a:buFontTx/>
              <a:buAutoNum type="arabicPeriod"/>
            </a:pPr>
            <a:r>
              <a:rPr lang="en-US" dirty="0" smtClean="0">
                <a:ea typeface="Geneva" pitchFamily="-112" charset="0"/>
                <a:cs typeface="Geneva" pitchFamily="-112" charset="0"/>
              </a:rPr>
              <a:t>Missing</a:t>
            </a:r>
            <a:r>
              <a:rPr lang="en-US" baseline="0" dirty="0" smtClean="0">
                <a:ea typeface="Geneva" pitchFamily="-112" charset="0"/>
                <a:cs typeface="Geneva" pitchFamily="-112" charset="0"/>
              </a:rPr>
              <a:t> part is the priority definition: how much saving, in ms, is if we reduce the # of </a:t>
            </a:r>
            <a:r>
              <a:rPr lang="en-US" baseline="0" dirty="0" err="1" smtClean="0">
                <a:ea typeface="Geneva" pitchFamily="-112" charset="0"/>
                <a:cs typeface="Geneva" pitchFamily="-112" charset="0"/>
              </a:rPr>
              <a:t>css</a:t>
            </a:r>
            <a:r>
              <a:rPr lang="en-US" baseline="0" dirty="0" smtClean="0">
                <a:ea typeface="Geneva" pitchFamily="-112" charset="0"/>
                <a:cs typeface="Geneva" pitchFamily="-112" charset="0"/>
              </a:rPr>
              <a:t> rules by 10%? Vs we move the </a:t>
            </a:r>
            <a:r>
              <a:rPr lang="en-US" baseline="0" dirty="0" err="1" smtClean="0">
                <a:ea typeface="Geneva" pitchFamily="-112" charset="0"/>
                <a:cs typeface="Geneva" pitchFamily="-112" charset="0"/>
              </a:rPr>
              <a:t>js</a:t>
            </a:r>
            <a:r>
              <a:rPr lang="en-US" baseline="0" dirty="0" smtClean="0">
                <a:ea typeface="Geneva" pitchFamily="-112" charset="0"/>
                <a:cs typeface="Geneva" pitchFamily="-112" charset="0"/>
              </a:rPr>
              <a:t> down to the bottom?</a:t>
            </a:r>
            <a:endParaRPr lang="en-US" dirty="0" smtClean="0">
              <a:ea typeface="Geneva" pitchFamily="-112" charset="0"/>
              <a:cs typeface="Geneva" pitchFamily="-112" charset="0"/>
            </a:endParaRPr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A4ED5E3-761F-5F47-8C6C-0F3B598F07DE}" type="slidenum">
              <a:rPr lang="en-US" smtClean="0">
                <a:latin typeface="Vista Sans OT Reg" pitchFamily="-112" charset="0"/>
                <a:ea typeface="ヒラギノ角ゴ ProN W3" charset="-128"/>
                <a:cs typeface="ヒラギノ角ゴ ProN W3" charset="-128"/>
                <a:sym typeface="Vista Sans OT Reg" pitchFamily="-112" charset="0"/>
              </a:rPr>
              <a:pPr/>
              <a:t>20</a:t>
            </a:fld>
            <a:endParaRPr lang="en-US" smtClean="0">
              <a:latin typeface="Vista Sans OT Reg" pitchFamily="-112" charset="0"/>
              <a:ea typeface="ヒラギノ角ゴ ProN W3" charset="-128"/>
              <a:cs typeface="ヒラギノ角ゴ ProN W3" charset="-128"/>
              <a:sym typeface="Vista Sans OT Reg" pitchFamily="-112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796866-2F2D-D742-BE38-4609659173B3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796866-2F2D-D742-BE38-4609659173B3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796866-2F2D-D742-BE38-4609659173B3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796866-2F2D-D742-BE38-4609659173B3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796866-2F2D-D742-BE38-4609659173B3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796866-2F2D-D742-BE38-4609659173B3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796866-2F2D-D742-BE38-4609659173B3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796866-2F2D-D742-BE38-4609659173B3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796866-2F2D-D742-BE38-4609659173B3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796866-2F2D-D742-BE38-4609659173B3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Deep Integration: each page has many features;</a:t>
            </a:r>
          </a:p>
          <a:p>
            <a:r>
              <a:rPr lang="en-US" dirty="0" smtClean="0"/>
              <a:t>Viral</a:t>
            </a:r>
            <a:r>
              <a:rPr lang="en-US" baseline="0" dirty="0" smtClean="0"/>
              <a:t> adoption: usage pattern changes quickly</a:t>
            </a:r>
          </a:p>
          <a:p>
            <a:r>
              <a:rPr lang="en-US" baseline="0" dirty="0" smtClean="0"/>
              <a:t>Agile development: feature changes fast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796866-2F2D-D742-BE38-4609659173B3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796866-2F2D-D742-BE38-4609659173B3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796866-2F2D-D742-BE38-4609659173B3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# of JS files are increased by 60%, the byte sites are increased</a:t>
            </a:r>
            <a:r>
              <a:rPr lang="en-US" baseline="0" dirty="0" smtClean="0"/>
              <a:t> by 30%. The # of </a:t>
            </a:r>
            <a:r>
              <a:rPr lang="en-US" baseline="0" dirty="0" err="1" smtClean="0"/>
              <a:t>pkg</a:t>
            </a:r>
            <a:r>
              <a:rPr lang="en-US" baseline="0" dirty="0" smtClean="0"/>
              <a:t> sent is halved, the byte size is 10% less.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find  | </a:t>
            </a:r>
            <a:r>
              <a:rPr lang="en-US" dirty="0" err="1" smtClean="0"/>
              <a:t>grep</a:t>
            </a:r>
            <a:r>
              <a:rPr lang="en-US" dirty="0" smtClean="0"/>
              <a:t> -</a:t>
            </a:r>
            <a:r>
              <a:rPr lang="en-US" dirty="0" err="1" smtClean="0"/>
              <a:t>v</a:t>
            </a:r>
            <a:r>
              <a:rPr lang="en-US" dirty="0" smtClean="0"/>
              <a:t> \.</a:t>
            </a:r>
            <a:r>
              <a:rPr lang="en-US" dirty="0" err="1" smtClean="0"/>
              <a:t>svn</a:t>
            </a:r>
            <a:r>
              <a:rPr lang="en-US" dirty="0" smtClean="0"/>
              <a:t> | </a:t>
            </a:r>
            <a:r>
              <a:rPr lang="en-US" dirty="0" err="1" smtClean="0"/>
              <a:t>grep</a:t>
            </a:r>
            <a:r>
              <a:rPr lang="en-US" dirty="0" smtClean="0"/>
              <a:t> -</a:t>
            </a:r>
            <a:r>
              <a:rPr lang="en-US" dirty="0" err="1" smtClean="0"/>
              <a:t>v</a:t>
            </a:r>
            <a:r>
              <a:rPr lang="en-US" dirty="0" smtClean="0"/>
              <a:t> intern | </a:t>
            </a:r>
            <a:r>
              <a:rPr lang="en-US" dirty="0" err="1" smtClean="0"/>
              <a:t>grep</a:t>
            </a:r>
            <a:r>
              <a:rPr lang="en-US" dirty="0" smtClean="0"/>
              <a:t> \.</a:t>
            </a:r>
            <a:r>
              <a:rPr lang="en-US" dirty="0" err="1" smtClean="0"/>
              <a:t>css</a:t>
            </a:r>
            <a:r>
              <a:rPr lang="en-US" dirty="0" smtClean="0"/>
              <a:t>$ -</a:t>
            </a:r>
            <a:r>
              <a:rPr lang="en-US" dirty="0" err="1" smtClean="0"/>
              <a:t>c</a:t>
            </a:r>
            <a:endParaRPr lang="en-US" dirty="0" smtClean="0"/>
          </a:p>
          <a:p>
            <a:r>
              <a:rPr lang="en-US" dirty="0" smtClean="0"/>
              <a:t>find  | </a:t>
            </a:r>
            <a:r>
              <a:rPr lang="en-US" dirty="0" err="1" smtClean="0"/>
              <a:t>grep</a:t>
            </a:r>
            <a:r>
              <a:rPr lang="en-US" dirty="0" smtClean="0"/>
              <a:t> -</a:t>
            </a:r>
            <a:r>
              <a:rPr lang="en-US" dirty="0" err="1" smtClean="0"/>
              <a:t>v</a:t>
            </a:r>
            <a:r>
              <a:rPr lang="en-US" dirty="0" smtClean="0"/>
              <a:t> \.</a:t>
            </a:r>
            <a:r>
              <a:rPr lang="en-US" dirty="0" err="1" smtClean="0"/>
              <a:t>svn</a:t>
            </a:r>
            <a:r>
              <a:rPr lang="en-US" dirty="0" smtClean="0"/>
              <a:t> | </a:t>
            </a:r>
            <a:r>
              <a:rPr lang="en-US" dirty="0" err="1" smtClean="0"/>
              <a:t>grep</a:t>
            </a:r>
            <a:r>
              <a:rPr lang="en-US" dirty="0" smtClean="0"/>
              <a:t> -</a:t>
            </a:r>
            <a:r>
              <a:rPr lang="en-US" dirty="0" err="1" smtClean="0"/>
              <a:t>v</a:t>
            </a:r>
            <a:r>
              <a:rPr lang="en-US" dirty="0" smtClean="0"/>
              <a:t> intern | </a:t>
            </a:r>
            <a:r>
              <a:rPr lang="en-US" dirty="0" err="1" smtClean="0"/>
              <a:t>grep</a:t>
            </a:r>
            <a:r>
              <a:rPr lang="en-US" dirty="0" smtClean="0"/>
              <a:t> \.</a:t>
            </a:r>
            <a:r>
              <a:rPr lang="en-US" dirty="0" err="1" smtClean="0"/>
              <a:t>css</a:t>
            </a:r>
            <a:r>
              <a:rPr lang="en-US" dirty="0" smtClean="0"/>
              <a:t>$  | </a:t>
            </a:r>
            <a:r>
              <a:rPr lang="en-US" dirty="0" err="1" smtClean="0"/>
              <a:t>xargs</a:t>
            </a:r>
            <a:r>
              <a:rPr lang="en-US" dirty="0" smtClean="0"/>
              <a:t> cat &gt; /tmp/dwei_2008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796866-2F2D-D742-BE38-4609659173B3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Developers</a:t>
            </a:r>
            <a:r>
              <a:rPr lang="en-US" baseline="0" dirty="0" smtClean="0"/>
              <a:t> think that </a:t>
            </a:r>
            <a:r>
              <a:rPr lang="en-US" baseline="0" dirty="0" err="1" smtClean="0"/>
              <a:t>timeeditor.js</a:t>
            </a:r>
            <a:r>
              <a:rPr lang="en-US" baseline="0" dirty="0" smtClean="0"/>
              <a:t> is a library file – in fact, it is only used in one production page (career)</a:t>
            </a:r>
          </a:p>
          <a:p>
            <a:r>
              <a:rPr lang="en-US" dirty="0" smtClean="0"/>
              <a:t>On the other hand,</a:t>
            </a:r>
            <a:r>
              <a:rPr lang="en-US" baseline="0" dirty="0" smtClean="0"/>
              <a:t> it turns out that “resume“ function is almost always used in career page.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796866-2F2D-D742-BE38-4609659173B3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CSS is a similar story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796866-2F2D-D742-BE38-4609659173B3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same </a:t>
            </a:r>
            <a:r>
              <a:rPr lang="en-US" dirty="0" err="1" smtClean="0"/>
              <a:t>tracebase</a:t>
            </a:r>
            <a:r>
              <a:rPr lang="en-US" dirty="0" smtClean="0"/>
              <a:t> analysis techniques</a:t>
            </a:r>
            <a:r>
              <a:rPr lang="en-US" baseline="0" dirty="0" smtClean="0"/>
              <a:t> can be use in image </a:t>
            </a:r>
            <a:r>
              <a:rPr lang="en-US" baseline="0" dirty="0" err="1" smtClean="0"/>
              <a:t>spriting</a:t>
            </a:r>
            <a:r>
              <a:rPr lang="en-US" baseline="0" dirty="0" smtClean="0"/>
              <a:t> too:</a:t>
            </a: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796866-2F2D-D742-BE38-4609659173B3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</a:t>
            </a:r>
            <a:r>
              <a:rPr lang="en-US" baseline="0" dirty="0" smtClean="0"/>
              <a:t> answer is…</a:t>
            </a:r>
          </a:p>
          <a:p>
            <a:endParaRPr lang="en-US" baseline="0" dirty="0" smtClean="0"/>
          </a:p>
          <a:p>
            <a:r>
              <a:rPr lang="en-US" baseline="0" dirty="0" smtClean="0"/>
              <a:t>In retrospection, this is pretty straight forward.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796866-2F2D-D742-BE38-4609659173B3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Once</a:t>
            </a:r>
            <a:r>
              <a:rPr lang="en-US" baseline="0" dirty="0" smtClean="0"/>
              <a:t> we separate the declaration and delivery of static resources, we have tons of area for automatic optimizations with trace analysis.</a:t>
            </a:r>
          </a:p>
          <a:p>
            <a:endParaRPr lang="en-US" baseline="0" dirty="0" smtClean="0"/>
          </a:p>
          <a:p>
            <a:r>
              <a:rPr lang="en-US" baseline="0" dirty="0" smtClean="0"/>
              <a:t>You can do automatic packaging, you can do automatic </a:t>
            </a:r>
            <a:r>
              <a:rPr lang="en-US" baseline="0" dirty="0" err="1" smtClean="0"/>
              <a:t>spriting</a:t>
            </a:r>
            <a:r>
              <a:rPr lang="en-US" baseline="0" dirty="0" smtClean="0"/>
              <a:t>, you can also do automatic progressive rendering – you can look at the most frequently used resources, and flush them out before generating the page.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796866-2F2D-D742-BE38-4609659173B3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796866-2F2D-D742-BE38-4609659173B3}" type="slidenum">
              <a:rPr lang="en-US" smtClean="0"/>
              <a:pPr>
                <a:defRPr/>
              </a:pPr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First thing first: site speed matters.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796866-2F2D-D742-BE38-4609659173B3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796866-2F2D-D742-BE38-4609659173B3}" type="slidenum">
              <a:rPr lang="en-US" smtClean="0"/>
              <a:pPr>
                <a:defRPr/>
              </a:pPr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796866-2F2D-D742-BE38-4609659173B3}" type="slidenum">
              <a:rPr lang="en-US" smtClean="0"/>
              <a:pPr>
                <a:defRPr/>
              </a:pPr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796866-2F2D-D742-BE38-4609659173B3}" type="slidenum">
              <a:rPr lang="en-US" smtClean="0"/>
              <a:pPr>
                <a:defRPr/>
              </a:pPr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796866-2F2D-D742-BE38-4609659173B3}" type="slidenum">
              <a:rPr lang="en-US" smtClean="0"/>
              <a:pPr>
                <a:defRPr/>
              </a:pPr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796866-2F2D-D742-BE38-4609659173B3}" type="slidenum">
              <a:rPr lang="en-US" smtClean="0"/>
              <a:pPr>
                <a:defRPr/>
              </a:pPr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796866-2F2D-D742-BE38-4609659173B3}" type="slidenum">
              <a:rPr lang="en-US" smtClean="0"/>
              <a:pPr>
                <a:defRPr/>
              </a:pPr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796866-2F2D-D742-BE38-4609659173B3}" type="slidenum">
              <a:rPr lang="en-US" smtClean="0"/>
              <a:pPr>
                <a:defRPr/>
              </a:pPr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796866-2F2D-D742-BE38-4609659173B3}" type="slidenum">
              <a:rPr lang="en-US" smtClean="0"/>
              <a:pPr>
                <a:defRPr/>
              </a:pPr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796866-2F2D-D742-BE38-4609659173B3}" type="slidenum">
              <a:rPr lang="en-US" smtClean="0"/>
              <a:pPr>
                <a:defRPr/>
              </a:pPr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796866-2F2D-D742-BE38-4609659173B3}" type="slidenum">
              <a:rPr lang="en-US" smtClean="0"/>
              <a:pPr>
                <a:defRPr/>
              </a:pPr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dirty="0" err="1" smtClean="0">
                <a:ea typeface="Geneva" pitchFamily="-112" charset="0"/>
                <a:cs typeface="Geneva" pitchFamily="-112" charset="0"/>
              </a:rPr>
              <a:t>Facebook</a:t>
            </a:r>
            <a:r>
              <a:rPr lang="en-US" dirty="0" smtClean="0">
                <a:ea typeface="Geneva" pitchFamily="-112" charset="0"/>
                <a:cs typeface="Geneva" pitchFamily="-112" charset="0"/>
              </a:rPr>
              <a:t> cares site speed. </a:t>
            </a:r>
            <a:r>
              <a:rPr lang="en-US" baseline="0" dirty="0" smtClean="0">
                <a:ea typeface="Geneva" pitchFamily="-112" charset="0"/>
                <a:cs typeface="Geneva" pitchFamily="-112" charset="0"/>
              </a:rPr>
              <a:t>   … -- so yes, we care about site speed.</a:t>
            </a:r>
          </a:p>
          <a:p>
            <a:endParaRPr lang="en-US" baseline="0" dirty="0" smtClean="0">
              <a:ea typeface="Geneva" pitchFamily="-112" charset="0"/>
              <a:cs typeface="Geneva" pitchFamily="-112" charset="0"/>
            </a:endParaRPr>
          </a:p>
          <a:p>
            <a:r>
              <a:rPr lang="en-US" baseline="0" dirty="0" smtClean="0">
                <a:ea typeface="Geneva" pitchFamily="-112" charset="0"/>
                <a:cs typeface="Geneva" pitchFamily="-112" charset="0"/>
              </a:rPr>
              <a:t>With our scales, our 200 Million users generated more than 4 billion page loads per day. </a:t>
            </a:r>
          </a:p>
          <a:p>
            <a:endParaRPr lang="en-US" baseline="0" dirty="0" smtClean="0">
              <a:ea typeface="Geneva" pitchFamily="-112" charset="0"/>
              <a:cs typeface="Geneva" pitchFamily="-112" charset="0"/>
            </a:endParaRPr>
          </a:p>
          <a:p>
            <a:r>
              <a:rPr lang="en-US" baseline="0" dirty="0" smtClean="0">
                <a:ea typeface="Geneva" pitchFamily="-112" charset="0"/>
                <a:cs typeface="Geneva" pitchFamily="-112" charset="0"/>
              </a:rPr>
              <a:t>If we can speed up each page  load by 10 ms, aggregately, we will save our users 1 man-year of time per day; and accumulating over a year, that’s more than 5 human life of time.</a:t>
            </a:r>
          </a:p>
          <a:p>
            <a:endParaRPr lang="en-US" baseline="0" dirty="0" smtClean="0">
              <a:ea typeface="Geneva" pitchFamily="-112" charset="0"/>
              <a:cs typeface="Geneva" pitchFamily="-112" charset="0"/>
            </a:endParaRPr>
          </a:p>
          <a:p>
            <a:r>
              <a:rPr lang="en-US" baseline="0" dirty="0" smtClean="0">
                <a:ea typeface="Geneva" pitchFamily="-112" charset="0"/>
                <a:cs typeface="Geneva" pitchFamily="-112" charset="0"/>
              </a:rPr>
              <a:t>Site speed is also affecting our </a:t>
            </a:r>
            <a:r>
              <a:rPr lang="en-US" baseline="0" dirty="0" err="1" smtClean="0">
                <a:ea typeface="Geneva" pitchFamily="-112" charset="0"/>
                <a:cs typeface="Geneva" pitchFamily="-112" charset="0"/>
              </a:rPr>
              <a:t>bottleline</a:t>
            </a:r>
            <a:r>
              <a:rPr lang="en-US" baseline="0" dirty="0" smtClean="0">
                <a:ea typeface="Geneva" pitchFamily="-112" charset="0"/>
                <a:cs typeface="Geneva" pitchFamily="-112" charset="0"/>
              </a:rPr>
              <a:t>. Experiments show that if we reduce the latency by 600ms, the user click rate improves by more than 5%. We are currently running an in-depth experiment on the impact of latency.</a:t>
            </a: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138BA5D-C32D-F449-932D-1AD5ABEBBB53}" type="slidenum">
              <a:rPr lang="en-US" smtClean="0">
                <a:latin typeface="Vista Sans OT Reg" pitchFamily="-112" charset="0"/>
                <a:ea typeface="ヒラギノ角ゴ ProN W3" charset="-128"/>
                <a:cs typeface="ヒラギノ角ゴ ProN W3" charset="-128"/>
                <a:sym typeface="Vista Sans OT Reg" pitchFamily="-112" charset="0"/>
              </a:rPr>
              <a:pPr/>
              <a:t>5</a:t>
            </a:fld>
            <a:endParaRPr lang="en-US" smtClean="0">
              <a:latin typeface="Vista Sans OT Reg" pitchFamily="-112" charset="0"/>
              <a:ea typeface="ヒラギノ角ゴ ProN W3" charset="-128"/>
              <a:cs typeface="ヒラギノ角ゴ ProN W3" charset="-128"/>
              <a:sym typeface="Vista Sans OT Reg" pitchFamily="-112" charset="0"/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2"/>
            <a:r>
              <a:rPr lang="en-US" dirty="0" smtClean="0">
                <a:latin typeface="Vista Sans OT Reg" pitchFamily="-112" charset="0"/>
                <a:ea typeface="ヒラギノ角ゴ ProN W3" charset="-128"/>
                <a:cs typeface="ヒラギノ角ゴ ProN W3" charset="-128"/>
              </a:rPr>
              <a:t>Provide functions to programmers to allow registering a </a:t>
            </a:r>
            <a:r>
              <a:rPr lang="en-US" dirty="0" err="1" smtClean="0">
                <a:latin typeface="Vista Sans OT Reg" pitchFamily="-112" charset="0"/>
                <a:ea typeface="ヒラギノ角ゴ ProN W3" charset="-128"/>
                <a:cs typeface="ヒラギノ角ゴ ProN W3" charset="-128"/>
              </a:rPr>
              <a:t>javascript</a:t>
            </a:r>
            <a:r>
              <a:rPr lang="en-US" dirty="0" smtClean="0">
                <a:latin typeface="Vista Sans OT Reg" pitchFamily="-112" charset="0"/>
                <a:ea typeface="ヒラギノ角ゴ ProN W3" charset="-128"/>
                <a:cs typeface="ヒラギノ角ゴ ProN W3" charset="-128"/>
              </a:rPr>
              <a:t> function to be called right before cached page is shown.</a:t>
            </a:r>
          </a:p>
          <a:p>
            <a:pPr lvl="2"/>
            <a:r>
              <a:rPr lang="en-US" dirty="0" smtClean="0">
                <a:latin typeface="Vista Sans OT Reg" pitchFamily="-112" charset="0"/>
                <a:ea typeface="ヒラギノ角ゴ ProN W3" charset="-128"/>
                <a:cs typeface="ヒラギノ角ゴ ProN W3" charset="-128"/>
              </a:rPr>
              <a:t>Used by home page to refresh ‘ads’, fetch latest stories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796866-2F2D-D742-BE38-4609659173B3}" type="slidenum">
              <a:rPr lang="en-US" smtClean="0"/>
              <a:pPr>
                <a:defRPr/>
              </a:pPr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2"/>
            <a:r>
              <a:rPr lang="en-US" dirty="0" smtClean="0">
                <a:latin typeface="Vista Sans OT Reg" pitchFamily="-112" charset="0"/>
                <a:ea typeface="ヒラギノ角ゴ ProN W3" charset="-128"/>
                <a:cs typeface="ヒラギノ角ゴ ProN W3" charset="-128"/>
              </a:rPr>
              <a:t>Provide functions to programmers to allow registering a </a:t>
            </a:r>
            <a:r>
              <a:rPr lang="en-US" dirty="0" err="1" smtClean="0">
                <a:latin typeface="Vista Sans OT Reg" pitchFamily="-112" charset="0"/>
                <a:ea typeface="ヒラギノ角ゴ ProN W3" charset="-128"/>
                <a:cs typeface="ヒラギノ角ゴ ProN W3" charset="-128"/>
              </a:rPr>
              <a:t>javascript</a:t>
            </a:r>
            <a:r>
              <a:rPr lang="en-US" dirty="0" smtClean="0">
                <a:latin typeface="Vista Sans OT Reg" pitchFamily="-112" charset="0"/>
                <a:ea typeface="ヒラギノ角ゴ ProN W3" charset="-128"/>
                <a:cs typeface="ヒラギノ角ゴ ProN W3" charset="-128"/>
              </a:rPr>
              <a:t> function to be called right before cached page is shown.</a:t>
            </a:r>
          </a:p>
          <a:p>
            <a:pPr lvl="2"/>
            <a:r>
              <a:rPr lang="en-US" dirty="0" smtClean="0">
                <a:latin typeface="Vista Sans OT Reg" pitchFamily="-112" charset="0"/>
                <a:ea typeface="ヒラギノ角ゴ ProN W3" charset="-128"/>
                <a:cs typeface="ヒラギノ角ゴ ProN W3" charset="-128"/>
              </a:rPr>
              <a:t>Used by home page to refresh ‘ads’, fetch latest stories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796866-2F2D-D742-BE38-4609659173B3}" type="slidenum">
              <a:rPr lang="en-US" smtClean="0"/>
              <a:pPr>
                <a:defRPr/>
              </a:pPr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796866-2F2D-D742-BE38-4609659173B3}" type="slidenum">
              <a:rPr lang="en-US" smtClean="0"/>
              <a:pPr>
                <a:defRPr/>
              </a:pPr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796866-2F2D-D742-BE38-4609659173B3}" type="slidenum">
              <a:rPr lang="en-US" smtClean="0"/>
              <a:pPr>
                <a:defRPr/>
              </a:pPr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796866-2F2D-D742-BE38-4609659173B3}" type="slidenum">
              <a:rPr lang="en-US" smtClean="0"/>
              <a:pPr>
                <a:defRPr/>
              </a:pPr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796866-2F2D-D742-BE38-4609659173B3}" type="slidenum">
              <a:rPr lang="en-US" smtClean="0"/>
              <a:pPr>
                <a:defRPr/>
              </a:pPr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796866-2F2D-D742-BE38-4609659173B3}" type="slidenum">
              <a:rPr lang="en-US" smtClean="0"/>
              <a:pPr>
                <a:defRPr/>
              </a:pPr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796866-2F2D-D742-BE38-4609659173B3}" type="slidenum">
              <a:rPr lang="en-US" smtClean="0"/>
              <a:pPr>
                <a:defRPr/>
              </a:pPr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796866-2F2D-D742-BE38-4609659173B3}" type="slidenum">
              <a:rPr lang="en-US" smtClean="0"/>
              <a:pPr>
                <a:defRPr/>
              </a:pPr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796866-2F2D-D742-BE38-4609659173B3}" type="slidenum">
              <a:rPr lang="en-US" smtClean="0"/>
              <a:pPr>
                <a:defRPr/>
              </a:pPr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ea typeface="Geneva" pitchFamily="-112" charset="0"/>
                <a:cs typeface="Geneva" pitchFamily="-112" charset="0"/>
              </a:rPr>
              <a:t>On the other hand, there are huge challenges for a site like </a:t>
            </a:r>
            <a:r>
              <a:rPr lang="en-US" dirty="0" err="1" smtClean="0">
                <a:ea typeface="Geneva" pitchFamily="-112" charset="0"/>
                <a:cs typeface="Geneva" pitchFamily="-112" charset="0"/>
              </a:rPr>
              <a:t>facebook</a:t>
            </a:r>
            <a:r>
              <a:rPr lang="en-US" dirty="0" smtClean="0">
                <a:ea typeface="Geneva" pitchFamily="-112" charset="0"/>
                <a:cs typeface="Geneva" pitchFamily="-112" charset="0"/>
              </a:rPr>
              <a:t> in term of site performance optimization. Here are a few major ones….</a:t>
            </a:r>
          </a:p>
          <a:p>
            <a:endParaRPr lang="en-US" dirty="0" smtClean="0">
              <a:ea typeface="Geneva" pitchFamily="-112" charset="0"/>
              <a:cs typeface="Geneva" pitchFamily="-112" charset="0"/>
            </a:endParaRPr>
          </a:p>
          <a:p>
            <a:r>
              <a:rPr lang="en-US" dirty="0" smtClean="0">
                <a:ea typeface="Geneva" pitchFamily="-112" charset="0"/>
                <a:cs typeface="Geneva" pitchFamily="-112" charset="0"/>
              </a:rPr>
              <a:t>Move fast, no stable code base</a:t>
            </a:r>
          </a:p>
          <a:p>
            <a:endParaRPr lang="en-US" dirty="0" smtClean="0">
              <a:ea typeface="Geneva" pitchFamily="-112" charset="0"/>
              <a:cs typeface="Geneva" pitchFamily="-112" charset="0"/>
            </a:endParaRPr>
          </a:p>
          <a:p>
            <a:r>
              <a:rPr lang="en-US" dirty="0" smtClean="0">
                <a:ea typeface="Geneva" pitchFamily="-112" charset="0"/>
                <a:cs typeface="Geneva" pitchFamily="-112" charset="0"/>
              </a:rPr>
              <a:t>Fast Development: every week  we release a new version of the site – with</a:t>
            </a:r>
            <a:r>
              <a:rPr lang="en-US" baseline="0" dirty="0" smtClean="0">
                <a:ea typeface="Geneva" pitchFamily="-112" charset="0"/>
                <a:cs typeface="Geneva" pitchFamily="-112" charset="0"/>
              </a:rPr>
              <a:t> hundreds of code changes; tens of small code changes are pushed everyday. So the code base is never stable and there is no time to stop for pure optimization</a:t>
            </a:r>
            <a:endParaRPr lang="en-US" dirty="0" smtClean="0">
              <a:ea typeface="Geneva" pitchFamily="-112" charset="0"/>
              <a:cs typeface="Geneva" pitchFamily="-112" charset="0"/>
            </a:endParaRPr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E917BC8-A5F2-8142-AF3B-0FE05B3ABF41}" type="slidenum">
              <a:rPr lang="en-US" smtClean="0">
                <a:latin typeface="Vista Sans OT Reg" pitchFamily="-112" charset="0"/>
                <a:ea typeface="ヒラギノ角ゴ ProN W3" charset="-128"/>
                <a:cs typeface="ヒラギノ角ゴ ProN W3" charset="-128"/>
                <a:sym typeface="Vista Sans OT Reg" pitchFamily="-112" charset="0"/>
              </a:rPr>
              <a:pPr/>
              <a:t>6</a:t>
            </a:fld>
            <a:endParaRPr lang="en-US" smtClean="0">
              <a:latin typeface="Vista Sans OT Reg" pitchFamily="-112" charset="0"/>
              <a:ea typeface="ヒラギノ角ゴ ProN W3" charset="-128"/>
              <a:cs typeface="ヒラギノ角ゴ ProN W3" charset="-128"/>
              <a:sym typeface="Vista Sans OT Reg" pitchFamily="-112" charset="0"/>
            </a:endParaRPr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Measurement:</a:t>
            </a:r>
            <a:r>
              <a:rPr lang="en-US" baseline="0" dirty="0" smtClean="0"/>
              <a:t> we need to answer three questions: what’s the speed, who made it faster/slower, why it is faster/slower.</a:t>
            </a:r>
          </a:p>
          <a:p>
            <a:r>
              <a:rPr lang="en-US" baseline="0" dirty="0" smtClean="0"/>
              <a:t>Static resource management: need to be adaptive to fast evolution of code changes and user adoption</a:t>
            </a:r>
          </a:p>
          <a:p>
            <a:endParaRPr lang="en-US" baseline="0" dirty="0" smtClean="0">
              <a:solidFill>
                <a:srgbClr val="FF0000"/>
              </a:solidFill>
              <a:latin typeface="Vista Sans OT Reg" pitchFamily="-112" charset="0"/>
              <a:ea typeface="ヒラギノ角ゴ ProN W3" charset="-128"/>
              <a:cs typeface="ヒラギノ角ゴ ProN W3" charset="-128"/>
            </a:endParaRPr>
          </a:p>
          <a:p>
            <a:r>
              <a:rPr lang="en-US" dirty="0" err="1" smtClean="0">
                <a:solidFill>
                  <a:srgbClr val="FF0000"/>
                </a:solidFill>
                <a:latin typeface="Vista Sans OT Reg" pitchFamily="-112" charset="0"/>
                <a:ea typeface="ヒラギノ角ゴ ProN W3" charset="-128"/>
                <a:cs typeface="ヒラギノ角ゴ ProN W3" charset="-128"/>
              </a:rPr>
              <a:t>Ajaxifying</a:t>
            </a:r>
            <a:r>
              <a:rPr lang="en-US" dirty="0" smtClean="0">
                <a:solidFill>
                  <a:srgbClr val="FF0000"/>
                </a:solidFill>
                <a:latin typeface="Vista Sans OT Reg" pitchFamily="-112" charset="0"/>
                <a:ea typeface="ヒラギノ角ゴ ProN W3" charset="-128"/>
                <a:cs typeface="ヒラギノ角ゴ ProN W3" charset="-128"/>
              </a:rPr>
              <a:t> </a:t>
            </a:r>
            <a:r>
              <a:rPr lang="en-US" dirty="0" smtClean="0">
                <a:latin typeface="Vista Sans OT Reg" pitchFamily="-112" charset="0"/>
                <a:ea typeface="ヒラギノ角ゴ ProN W3" charset="-128"/>
                <a:cs typeface="ヒラギノ角ゴ ProN W3" charset="-128"/>
              </a:rPr>
              <a:t>websites where pages in a user session share a lot of common work can save the redundant work and improve user perceived performance.</a:t>
            </a:r>
          </a:p>
          <a:p>
            <a:r>
              <a:rPr lang="en-US" dirty="0" smtClean="0">
                <a:solidFill>
                  <a:srgbClr val="FF0000"/>
                </a:solidFill>
                <a:latin typeface="Vista Sans OT Reg" pitchFamily="-112" charset="0"/>
                <a:ea typeface="ヒラギノ角ゴ ProN W3" charset="-128"/>
                <a:cs typeface="ヒラギノ角ゴ ProN W3" charset="-128"/>
              </a:rPr>
              <a:t>Caching </a:t>
            </a:r>
            <a:r>
              <a:rPr lang="en-US" dirty="0" smtClean="0">
                <a:latin typeface="Vista Sans OT Reg" pitchFamily="-112" charset="0"/>
                <a:ea typeface="ヒラギノ角ゴ ProN W3" charset="-128"/>
                <a:cs typeface="ヒラギノ角ゴ ProN W3" charset="-128"/>
              </a:rPr>
              <a:t>user’s visited pages on the client side can reduce server’s overall load and improve user perceived performance</a:t>
            </a:r>
          </a:p>
          <a:p>
            <a:endParaRPr lang="en-US" baseline="0" dirty="0" smtClean="0"/>
          </a:p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796866-2F2D-D742-BE38-4609659173B3}" type="slidenum">
              <a:rPr lang="en-US" smtClean="0"/>
              <a:pPr>
                <a:defRPr/>
              </a:pPr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796866-2F2D-D742-BE38-4609659173B3}" type="slidenum">
              <a:rPr lang="en-US" smtClean="0"/>
              <a:pPr>
                <a:defRPr/>
              </a:pPr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>
              <a:ea typeface="Geneva" pitchFamily="-112" charset="0"/>
              <a:cs typeface="Geneva" pitchFamily="-112" charset="0"/>
            </a:endParaRPr>
          </a:p>
          <a:p>
            <a:r>
              <a:rPr lang="en-US" dirty="0" smtClean="0">
                <a:ea typeface="Geneva" pitchFamily="-112" charset="0"/>
                <a:cs typeface="Geneva" pitchFamily="-112" charset="0"/>
              </a:rPr>
              <a:t>Deep integration: Each </a:t>
            </a:r>
            <a:r>
              <a:rPr lang="en-US" dirty="0" err="1" smtClean="0">
                <a:ea typeface="Geneva" pitchFamily="-112" charset="0"/>
                <a:cs typeface="Geneva" pitchFamily="-112" charset="0"/>
              </a:rPr>
              <a:t>facebook</a:t>
            </a:r>
            <a:r>
              <a:rPr lang="en-US" dirty="0" smtClean="0">
                <a:ea typeface="Geneva" pitchFamily="-112" charset="0"/>
                <a:cs typeface="Geneva" pitchFamily="-112" charset="0"/>
              </a:rPr>
              <a:t> home page is customized for a particular user, with features developed by many teams</a:t>
            </a:r>
            <a:r>
              <a:rPr lang="en-US" baseline="0" dirty="0" smtClean="0">
                <a:ea typeface="Geneva" pitchFamily="-112" charset="0"/>
                <a:cs typeface="Geneva" pitchFamily="-112" charset="0"/>
              </a:rPr>
              <a:t> </a:t>
            </a:r>
            <a:r>
              <a:rPr lang="en-US" dirty="0" smtClean="0">
                <a:ea typeface="Geneva" pitchFamily="-112" charset="0"/>
                <a:cs typeface="Geneva" pitchFamily="-112" charset="0"/>
              </a:rPr>
              <a:t>– some of them are applications by 3</a:t>
            </a:r>
            <a:r>
              <a:rPr lang="en-US" baseline="30000" dirty="0" smtClean="0">
                <a:ea typeface="Geneva" pitchFamily="-112" charset="0"/>
                <a:cs typeface="Geneva" pitchFamily="-112" charset="0"/>
              </a:rPr>
              <a:t>rd</a:t>
            </a:r>
            <a:r>
              <a:rPr lang="en-US" dirty="0" smtClean="0">
                <a:ea typeface="Geneva" pitchFamily="-112" charset="0"/>
                <a:cs typeface="Geneva" pitchFamily="-112" charset="0"/>
              </a:rPr>
              <a:t> party developers, some of them are internal </a:t>
            </a:r>
            <a:r>
              <a:rPr lang="en-US" dirty="0" err="1" smtClean="0">
                <a:ea typeface="Geneva" pitchFamily="-112" charset="0"/>
                <a:cs typeface="Geneva" pitchFamily="-112" charset="0"/>
              </a:rPr>
              <a:t>facebook</a:t>
            </a:r>
            <a:r>
              <a:rPr lang="en-US" dirty="0" smtClean="0">
                <a:ea typeface="Geneva" pitchFamily="-112" charset="0"/>
                <a:cs typeface="Geneva" pitchFamily="-112" charset="0"/>
              </a:rPr>
              <a:t> feature – depending on the users’ adoption on the features and applications. </a:t>
            </a:r>
          </a:p>
          <a:p>
            <a:r>
              <a:rPr lang="en-US" dirty="0" smtClean="0">
                <a:ea typeface="Geneva" pitchFamily="-112" charset="0"/>
                <a:cs typeface="Geneva" pitchFamily="-112" charset="0"/>
              </a:rPr>
              <a:t>it also takes a lot of </a:t>
            </a:r>
            <a:r>
              <a:rPr lang="en-US" dirty="0" err="1" smtClean="0">
                <a:ea typeface="Geneva" pitchFamily="-112" charset="0"/>
                <a:cs typeface="Geneva" pitchFamily="-112" charset="0"/>
              </a:rPr>
              <a:t>javascript</a:t>
            </a:r>
            <a:r>
              <a:rPr lang="en-US" dirty="0" smtClean="0">
                <a:ea typeface="Geneva" pitchFamily="-112" charset="0"/>
                <a:cs typeface="Geneva" pitchFamily="-112" charset="0"/>
              </a:rPr>
              <a:t> to run them.</a:t>
            </a:r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E917BC8-A5F2-8142-AF3B-0FE05B3ABF41}" type="slidenum">
              <a:rPr lang="en-US" smtClean="0">
                <a:latin typeface="Vista Sans OT Reg" pitchFamily="-112" charset="0"/>
                <a:ea typeface="ヒラギノ角ゴ ProN W3" charset="-128"/>
                <a:cs typeface="ヒラギノ角ゴ ProN W3" charset="-128"/>
                <a:sym typeface="Vista Sans OT Reg" pitchFamily="-112" charset="0"/>
              </a:rPr>
              <a:pPr/>
              <a:t>7</a:t>
            </a:fld>
            <a:endParaRPr lang="en-US" smtClean="0">
              <a:latin typeface="Vista Sans OT Reg" pitchFamily="-112" charset="0"/>
              <a:ea typeface="ヒラギノ角ゴ ProN W3" charset="-128"/>
              <a:cs typeface="ヒラギノ角ゴ ProN W3" charset="-128"/>
              <a:sym typeface="Vista Sans OT Reg" pitchFamily="-112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ea typeface="Geneva" pitchFamily="-112" charset="0"/>
                <a:cs typeface="Geneva" pitchFamily="-112" charset="0"/>
              </a:rPr>
              <a:t>Viral adoption: it is very hard to predict if a feature that is released today will be used by 1 million users or 10 million users next week. It is difficult to optimize</a:t>
            </a:r>
            <a:r>
              <a:rPr lang="en-US" baseline="0" dirty="0" smtClean="0">
                <a:ea typeface="Geneva" pitchFamily="-112" charset="0"/>
                <a:cs typeface="Geneva" pitchFamily="-112" charset="0"/>
              </a:rPr>
              <a:t> beforehand. </a:t>
            </a:r>
            <a:r>
              <a:rPr lang="en-US" dirty="0" smtClean="0">
                <a:ea typeface="Geneva" pitchFamily="-112" charset="0"/>
                <a:cs typeface="Geneva" pitchFamily="-112" charset="0"/>
              </a:rPr>
              <a:t>The infrastructure has to be adaptable to the growth of user adoption.</a:t>
            </a:r>
          </a:p>
          <a:p>
            <a:endParaRPr lang="en-US" dirty="0" smtClean="0">
              <a:ea typeface="Geneva" pitchFamily="-112" charset="0"/>
              <a:cs typeface="Geneva" pitchFamily="-112" charset="0"/>
            </a:endParaRPr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E917BC8-A5F2-8142-AF3B-0FE05B3ABF41}" type="slidenum">
              <a:rPr lang="en-US" smtClean="0">
                <a:latin typeface="Vista Sans OT Reg" pitchFamily="-112" charset="0"/>
                <a:ea typeface="ヒラギノ角ゴ ProN W3" charset="-128"/>
                <a:cs typeface="ヒラギノ角ゴ ProN W3" charset="-128"/>
                <a:sym typeface="Vista Sans OT Reg" pitchFamily="-112" charset="0"/>
              </a:rPr>
              <a:pPr/>
              <a:t>8</a:t>
            </a:fld>
            <a:endParaRPr lang="en-US" smtClean="0">
              <a:latin typeface="Vista Sans OT Reg" pitchFamily="-112" charset="0"/>
              <a:ea typeface="ヒラギノ角ゴ ProN W3" charset="-128"/>
              <a:cs typeface="ヒラギノ角ゴ ProN W3" charset="-128"/>
              <a:sym typeface="Vista Sans OT Reg" pitchFamily="-112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ea typeface="Geneva" pitchFamily="-112" charset="0"/>
                <a:cs typeface="Geneva" pitchFamily="-112" charset="0"/>
              </a:rPr>
              <a:t>… this talk, we will share our experience on how to make a site faster with these challenges</a:t>
            </a:r>
          </a:p>
          <a:p>
            <a:endParaRPr lang="en-US" dirty="0" smtClean="0">
              <a:ea typeface="Geneva" pitchFamily="-112" charset="0"/>
              <a:cs typeface="Geneva" pitchFamily="-112" charset="0"/>
            </a:endParaRPr>
          </a:p>
          <a:p>
            <a:r>
              <a:rPr lang="en-US" dirty="0" smtClean="0">
                <a:ea typeface="Geneva" pitchFamily="-112" charset="0"/>
                <a:cs typeface="Geneva" pitchFamily="-112" charset="0"/>
              </a:rPr>
              <a:t>Heavy interaction: our</a:t>
            </a:r>
            <a:r>
              <a:rPr lang="en-US" baseline="0" dirty="0" smtClean="0">
                <a:ea typeface="Geneva" pitchFamily="-112" charset="0"/>
                <a:cs typeface="Geneva" pitchFamily="-112" charset="0"/>
              </a:rPr>
              <a:t> </a:t>
            </a:r>
            <a:r>
              <a:rPr lang="en-US" dirty="0" smtClean="0">
                <a:ea typeface="Geneva" pitchFamily="-112" charset="0"/>
                <a:cs typeface="Geneva" pitchFamily="-112" charset="0"/>
              </a:rPr>
              <a:t>pages have many dynamic features that rely</a:t>
            </a:r>
            <a:r>
              <a:rPr lang="en-US" baseline="0" dirty="0" smtClean="0">
                <a:ea typeface="Geneva" pitchFamily="-112" charset="0"/>
                <a:cs typeface="Geneva" pitchFamily="-112" charset="0"/>
              </a:rPr>
              <a:t> on </a:t>
            </a:r>
            <a:r>
              <a:rPr lang="en-US" dirty="0" err="1" smtClean="0">
                <a:ea typeface="Geneva" pitchFamily="-112" charset="0"/>
                <a:cs typeface="Geneva" pitchFamily="-112" charset="0"/>
              </a:rPr>
              <a:t>javascript</a:t>
            </a:r>
            <a:r>
              <a:rPr lang="en-US" dirty="0" smtClean="0">
                <a:ea typeface="Geneva" pitchFamily="-112" charset="0"/>
                <a:cs typeface="Geneva" pitchFamily="-112" charset="0"/>
              </a:rPr>
              <a:t>. E.g. the in-browser chat  and application dock provide very convenient user experience, while it also takes a lot of </a:t>
            </a:r>
            <a:r>
              <a:rPr lang="en-US" dirty="0" err="1" smtClean="0">
                <a:ea typeface="Geneva" pitchFamily="-112" charset="0"/>
                <a:cs typeface="Geneva" pitchFamily="-112" charset="0"/>
              </a:rPr>
              <a:t>javascript</a:t>
            </a:r>
            <a:r>
              <a:rPr lang="en-US" dirty="0" smtClean="0">
                <a:ea typeface="Geneva" pitchFamily="-112" charset="0"/>
                <a:cs typeface="Geneva" pitchFamily="-112" charset="0"/>
              </a:rPr>
              <a:t> to run them.</a:t>
            </a:r>
          </a:p>
          <a:p>
            <a:endParaRPr lang="en-US" dirty="0" smtClean="0">
              <a:ea typeface="Geneva" pitchFamily="-112" charset="0"/>
              <a:cs typeface="Geneva" pitchFamily="-112" charset="0"/>
            </a:endParaRPr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E917BC8-A5F2-8142-AF3B-0FE05B3ABF41}" type="slidenum">
              <a:rPr lang="en-US" smtClean="0">
                <a:latin typeface="Vista Sans OT Reg" pitchFamily="-112" charset="0"/>
                <a:ea typeface="ヒラギノ角ゴ ProN W3" charset="-128"/>
                <a:cs typeface="ヒラギノ角ゴ ProN W3" charset="-128"/>
                <a:sym typeface="Vista Sans OT Reg" pitchFamily="-112" charset="0"/>
              </a:rPr>
              <a:pPr/>
              <a:t>9</a:t>
            </a:fld>
            <a:endParaRPr lang="en-US" smtClean="0">
              <a:latin typeface="Vista Sans OT Reg" pitchFamily="-112" charset="0"/>
              <a:ea typeface="ヒラギノ角ゴ ProN W3" charset="-128"/>
              <a:cs typeface="ヒラギノ角ゴ ProN W3" charset="-128"/>
              <a:sym typeface="Vista Sans OT Reg" pitchFamily="-112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</p:cSld>
  <p:clrMapOvr>
    <a:masterClrMapping/>
  </p:clrMapOvr>
  <p:transition spd="slow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87400" y="1943100"/>
            <a:ext cx="11430000" cy="3784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87400" y="1943100"/>
            <a:ext cx="11430000" cy="3784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87400" y="1943100"/>
            <a:ext cx="11430000" cy="3784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87400" y="1943100"/>
            <a:ext cx="11430000" cy="3784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87400" y="1295400"/>
            <a:ext cx="5632450" cy="6057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2250" y="1295400"/>
            <a:ext cx="5632450" cy="6057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87400" y="1943100"/>
            <a:ext cx="11430000" cy="3784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87400" y="1943100"/>
            <a:ext cx="11430000" cy="3784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slideLayout" Target="../slideLayouts/slideLayout4.xml"/><Relationship Id="rId3" Type="http://schemas.openxmlformats.org/officeDocument/2006/relationships/theme" Target="../theme/theme2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slideLayout" Target="../slideLayouts/slideLayout6.xml"/><Relationship Id="rId3" Type="http://schemas.openxmlformats.org/officeDocument/2006/relationships/slideLayout" Target="../slideLayouts/slideLayout7.xml"/><Relationship Id="rId4" Type="http://schemas.openxmlformats.org/officeDocument/2006/relationships/slideLayout" Target="../slideLayouts/slideLayout8.xml"/><Relationship Id="rId5" Type="http://schemas.openxmlformats.org/officeDocument/2006/relationships/slideLayout" Target="../slideLayouts/slideLayout9.xml"/><Relationship Id="rId6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1.xml"/><Relationship Id="rId8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3.xml"/><Relationship Id="rId10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theme" Target="../theme/theme4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0" y="0"/>
            <a:ext cx="13004800" cy="8128000"/>
          </a:xfrm>
          <a:prstGeom prst="rect">
            <a:avLst/>
          </a:prstGeom>
          <a:solidFill>
            <a:srgbClr val="375999"/>
          </a:solidFill>
          <a:ln w="203200" cap="flat" cmpd="sng" algn="ctr">
            <a:solidFill>
              <a:srgbClr val="6B84B5"/>
            </a:solidFill>
            <a:prstDash val="solid"/>
            <a:miter lim="800000"/>
            <a:headEnd type="arrow" w="med" len="med"/>
            <a:tailEnd type="non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  <a:defRPr/>
            </a:pPr>
            <a:endParaRPr lang="en-US" sz="1800">
              <a:latin typeface="Vista Sans OT Reg" pitchFamily="-65" charset="0"/>
              <a:ea typeface="ヒラギノ角ゴ ProN W3" pitchFamily="-65" charset="-128"/>
              <a:cs typeface="ヒラギノ角ゴ ProN W3" pitchFamily="-65" charset="-128"/>
              <a:sym typeface="Vista Sans OT Reg" pitchFamily="-65" charset="0"/>
            </a:endParaRPr>
          </a:p>
        </p:txBody>
      </p:sp>
      <p:sp>
        <p:nvSpPr>
          <p:cNvPr id="409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787400" y="1943100"/>
            <a:ext cx="11430000" cy="3784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38100" tIns="38100" rIns="38100" bIns="381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Vista Sans OT Medium" pitchFamily="-112" charset="0"/>
              </a:rPr>
              <a:t>Click to edit Master title style</a:t>
            </a:r>
          </a:p>
        </p:txBody>
      </p:sp>
      <p:sp>
        <p:nvSpPr>
          <p:cNvPr id="410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87400" y="6448425"/>
            <a:ext cx="11417300" cy="1003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38100" tIns="38100" rIns="38100" bIns="381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Vista Sans OT Reg" pitchFamily="-112" charset="0"/>
              </a:rPr>
              <a:t>Click to edit Master text styles</a:t>
            </a:r>
          </a:p>
          <a:p>
            <a:pPr lvl="1"/>
            <a:r>
              <a:rPr lang="en-US">
                <a:sym typeface="Vista Sans OT Reg" pitchFamily="-112" charset="0"/>
              </a:rPr>
              <a:t>Second level</a:t>
            </a:r>
          </a:p>
          <a:p>
            <a:pPr lvl="2"/>
            <a:r>
              <a:rPr lang="en-US">
                <a:sym typeface="Vista Sans OT Reg" pitchFamily="-112" charset="0"/>
              </a:rPr>
              <a:t>Third level</a:t>
            </a:r>
          </a:p>
        </p:txBody>
      </p:sp>
      <p:pic>
        <p:nvPicPr>
          <p:cNvPr id="410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2163" y="695325"/>
            <a:ext cx="1663700" cy="3429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fade thruBlk="1"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+mj-lt"/>
          <a:ea typeface="+mj-ea"/>
          <a:cs typeface="+mj-cs"/>
          <a:sym typeface="Vista Sans OT Medium" pitchFamily="-112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Vista Sans OT Medium" pitchFamily="-65" charset="0"/>
          <a:ea typeface="ヒラギノ角ゴ ProN W6" pitchFamily="-65" charset="-128"/>
          <a:cs typeface="ヒラギノ角ゴ ProN W6" pitchFamily="-65" charset="-128"/>
          <a:sym typeface="Vista Sans OT Medium" pitchFamily="-112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Vista Sans OT Medium" pitchFamily="-65" charset="0"/>
          <a:ea typeface="ヒラギノ角ゴ ProN W6" pitchFamily="-65" charset="-128"/>
          <a:cs typeface="ヒラギノ角ゴ ProN W6" pitchFamily="-65" charset="-128"/>
          <a:sym typeface="Vista Sans OT Medium" pitchFamily="-112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Vista Sans OT Medium" pitchFamily="-65" charset="0"/>
          <a:ea typeface="ヒラギノ角ゴ ProN W6" pitchFamily="-65" charset="-128"/>
          <a:cs typeface="ヒラギノ角ゴ ProN W6" pitchFamily="-65" charset="-128"/>
          <a:sym typeface="Vista Sans OT Medium" pitchFamily="-112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Vista Sans OT Medium" pitchFamily="-65" charset="0"/>
          <a:ea typeface="ヒラギノ角ゴ ProN W6" pitchFamily="-65" charset="-128"/>
          <a:cs typeface="ヒラギノ角ゴ ProN W6" pitchFamily="-65" charset="-128"/>
          <a:sym typeface="Vista Sans OT Medium" pitchFamily="-112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Vista Sans OT Medium" pitchFamily="-65" charset="0"/>
          <a:ea typeface="ヒラギノ角ゴ ProN W6" pitchFamily="-65" charset="-128"/>
          <a:cs typeface="ヒラギノ角ゴ ProN W6" pitchFamily="-65" charset="-128"/>
          <a:sym typeface="Vista Sans OT Medium" pitchFamily="-65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Vista Sans OT Medium" pitchFamily="-65" charset="0"/>
          <a:ea typeface="ヒラギノ角ゴ ProN W6" pitchFamily="-65" charset="-128"/>
          <a:cs typeface="ヒラギノ角ゴ ProN W6" pitchFamily="-65" charset="-128"/>
          <a:sym typeface="Vista Sans OT Medium" pitchFamily="-65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Vista Sans OT Medium" pitchFamily="-65" charset="0"/>
          <a:ea typeface="ヒラギノ角ゴ ProN W6" pitchFamily="-65" charset="-128"/>
          <a:cs typeface="ヒラギノ角ゴ ProN W6" pitchFamily="-65" charset="-128"/>
          <a:sym typeface="Vista Sans OT Medium" pitchFamily="-65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Vista Sans OT Medium" pitchFamily="-65" charset="0"/>
          <a:ea typeface="ヒラギノ角ゴ ProN W6" pitchFamily="-65" charset="-128"/>
          <a:cs typeface="ヒラギノ角ゴ ProN W6" pitchFamily="-65" charset="-128"/>
          <a:sym typeface="Vista Sans OT Medium" pitchFamily="-65" charset="0"/>
        </a:defRPr>
      </a:lvl9pPr>
    </p:titleStyle>
    <p:bodyStyle>
      <a:lvl1pPr marL="342900" indent="-342900" algn="l" rtl="0" eaLnBrk="0" fontAlgn="base" hangingPunct="0">
        <a:spcBef>
          <a:spcPts val="200"/>
        </a:spcBef>
        <a:spcAft>
          <a:spcPct val="0"/>
        </a:spcAft>
        <a:buChar char="•"/>
        <a:defRPr sz="3200">
          <a:solidFill>
            <a:srgbClr val="AFBEE3"/>
          </a:solidFill>
          <a:latin typeface="+mn-lt"/>
          <a:ea typeface="+mn-ea"/>
          <a:cs typeface="+mn-cs"/>
          <a:sym typeface="Vista Sans OT Reg" pitchFamily="-112" charset="0"/>
        </a:defRPr>
      </a:lvl1pPr>
      <a:lvl2pPr marL="742950" indent="-285750" algn="l" rtl="0" eaLnBrk="0" fontAlgn="base" hangingPunct="0">
        <a:spcBef>
          <a:spcPts val="200"/>
        </a:spcBef>
        <a:spcAft>
          <a:spcPct val="0"/>
        </a:spcAft>
        <a:buChar char="–"/>
        <a:defRPr sz="2800">
          <a:solidFill>
            <a:srgbClr val="AFBEE3"/>
          </a:solidFill>
          <a:latin typeface="+mn-lt"/>
          <a:ea typeface="+mn-ea"/>
          <a:cs typeface="+mn-cs"/>
          <a:sym typeface="Vista Sans OT Reg" pitchFamily="-112" charset="0"/>
        </a:defRPr>
      </a:lvl2pPr>
      <a:lvl3pPr marL="1143000" indent="-228600" algn="l" rtl="0" eaLnBrk="0" fontAlgn="base" hangingPunct="0">
        <a:spcBef>
          <a:spcPts val="200"/>
        </a:spcBef>
        <a:spcAft>
          <a:spcPct val="0"/>
        </a:spcAft>
        <a:buChar char="•"/>
        <a:defRPr sz="2400">
          <a:solidFill>
            <a:srgbClr val="AFBEE3"/>
          </a:solidFill>
          <a:latin typeface="+mn-lt"/>
          <a:ea typeface="+mn-ea"/>
          <a:cs typeface="+mn-cs"/>
          <a:sym typeface="Vista Sans OT Reg" pitchFamily="-112" charset="0"/>
        </a:defRPr>
      </a:lvl3pPr>
      <a:lvl4pPr marL="1600200" indent="-228600" algn="l" rtl="0" eaLnBrk="0" fontAlgn="base" hangingPunct="0">
        <a:spcBef>
          <a:spcPts val="200"/>
        </a:spcBef>
        <a:spcAft>
          <a:spcPct val="0"/>
        </a:spcAft>
        <a:buChar char="–"/>
        <a:defRPr sz="2000">
          <a:solidFill>
            <a:srgbClr val="AFBEE3"/>
          </a:solidFill>
          <a:latin typeface="+mn-lt"/>
          <a:ea typeface="+mn-ea"/>
          <a:cs typeface="+mn-cs"/>
          <a:sym typeface="Vista Sans OT Reg" pitchFamily="-112" charset="0"/>
        </a:defRPr>
      </a:lvl4pPr>
      <a:lvl5pPr marL="2057400" indent="-228600" algn="l" rtl="0" eaLnBrk="0" fontAlgn="base" hangingPunct="0">
        <a:spcBef>
          <a:spcPts val="200"/>
        </a:spcBef>
        <a:spcAft>
          <a:spcPct val="0"/>
        </a:spcAft>
        <a:buChar char="»"/>
        <a:defRPr sz="2000">
          <a:solidFill>
            <a:srgbClr val="AFBEE3"/>
          </a:solidFill>
          <a:latin typeface="+mn-lt"/>
          <a:ea typeface="+mn-ea"/>
          <a:cs typeface="+mn-cs"/>
          <a:sym typeface="Vista Sans OT Reg" pitchFamily="-112" charset="0"/>
        </a:defRPr>
      </a:lvl5pPr>
      <a:lvl6pPr marL="457200" algn="l" rtl="0" fontAlgn="base">
        <a:spcBef>
          <a:spcPts val="200"/>
        </a:spcBef>
        <a:spcAft>
          <a:spcPct val="0"/>
        </a:spcAft>
        <a:defRPr>
          <a:solidFill>
            <a:srgbClr val="AFBEE3"/>
          </a:solidFill>
          <a:latin typeface="+mn-lt"/>
          <a:ea typeface="+mn-ea"/>
          <a:cs typeface="+mn-cs"/>
          <a:sym typeface="Vista Sans OT Reg" pitchFamily="-65" charset="0"/>
        </a:defRPr>
      </a:lvl6pPr>
      <a:lvl7pPr marL="914400" algn="l" rtl="0" fontAlgn="base">
        <a:spcBef>
          <a:spcPts val="200"/>
        </a:spcBef>
        <a:spcAft>
          <a:spcPct val="0"/>
        </a:spcAft>
        <a:defRPr>
          <a:solidFill>
            <a:srgbClr val="AFBEE3"/>
          </a:solidFill>
          <a:latin typeface="+mn-lt"/>
          <a:ea typeface="+mn-ea"/>
          <a:cs typeface="+mn-cs"/>
          <a:sym typeface="Vista Sans OT Reg" pitchFamily="-65" charset="0"/>
        </a:defRPr>
      </a:lvl7pPr>
      <a:lvl8pPr marL="1371600" algn="l" rtl="0" fontAlgn="base">
        <a:spcBef>
          <a:spcPts val="200"/>
        </a:spcBef>
        <a:spcAft>
          <a:spcPct val="0"/>
        </a:spcAft>
        <a:defRPr>
          <a:solidFill>
            <a:srgbClr val="AFBEE3"/>
          </a:solidFill>
          <a:latin typeface="+mn-lt"/>
          <a:ea typeface="+mn-ea"/>
          <a:cs typeface="+mn-cs"/>
          <a:sym typeface="Vista Sans OT Reg" pitchFamily="-65" charset="0"/>
        </a:defRPr>
      </a:lvl8pPr>
      <a:lvl9pPr marL="1828800" algn="l" rtl="0" fontAlgn="base">
        <a:spcBef>
          <a:spcPts val="200"/>
        </a:spcBef>
        <a:spcAft>
          <a:spcPct val="0"/>
        </a:spcAft>
        <a:defRPr>
          <a:solidFill>
            <a:srgbClr val="AFBEE3"/>
          </a:solidFill>
          <a:latin typeface="+mn-lt"/>
          <a:ea typeface="+mn-ea"/>
          <a:cs typeface="+mn-cs"/>
          <a:sym typeface="Vista Sans OT Reg" pitchFamily="-65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0">
          <a:blip r:embed="rId4">
            <a:alphaModFix amt="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 bwMode="auto">
          <a:xfrm>
            <a:off x="0" y="0"/>
            <a:ext cx="13004800" cy="8128000"/>
          </a:xfrm>
          <a:prstGeom prst="rect">
            <a:avLst/>
          </a:prstGeom>
          <a:solidFill>
            <a:srgbClr val="375999"/>
          </a:solidFill>
          <a:ln w="203200" cap="flat" cmpd="sng" algn="ctr">
            <a:solidFill>
              <a:srgbClr val="6B84B5"/>
            </a:solidFill>
            <a:prstDash val="solid"/>
            <a:miter lim="800000"/>
            <a:headEnd type="arrow" w="med" len="med"/>
            <a:tailEnd type="non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  <a:defRPr/>
            </a:pPr>
            <a:endParaRPr lang="en-US" sz="1800">
              <a:latin typeface="Vista Sans OT Reg" pitchFamily="-65" charset="0"/>
              <a:ea typeface="ヒラギノ角ゴ ProN W3" pitchFamily="-65" charset="-128"/>
              <a:cs typeface="ヒラギノ角ゴ ProN W3" pitchFamily="-65" charset="-128"/>
              <a:sym typeface="Vista Sans OT Reg" pitchFamily="-65" charset="0"/>
            </a:endParaRPr>
          </a:p>
        </p:txBody>
      </p:sp>
      <p:sp>
        <p:nvSpPr>
          <p:cNvPr id="7171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787400" y="1943100"/>
            <a:ext cx="11430000" cy="3784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38100" tIns="38100" rIns="38100" bIns="381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Vista Sans OT Medium" pitchFamily="-112" charset="0"/>
              </a:rPr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ransition spd="slow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+mj-lt"/>
          <a:ea typeface="+mj-ea"/>
          <a:cs typeface="+mj-cs"/>
          <a:sym typeface="Vista Sans OT Medium" pitchFamily="-112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Vista Sans OT Medium" pitchFamily="-65" charset="0"/>
          <a:ea typeface="ヒラギノ角ゴ ProN W6" pitchFamily="-65" charset="-128"/>
          <a:cs typeface="ヒラギノ角ゴ ProN W6" pitchFamily="-65" charset="-128"/>
          <a:sym typeface="Vista Sans OT Medium" pitchFamily="-112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Vista Sans OT Medium" pitchFamily="-65" charset="0"/>
          <a:ea typeface="ヒラギノ角ゴ ProN W6" pitchFamily="-65" charset="-128"/>
          <a:cs typeface="ヒラギノ角ゴ ProN W6" pitchFamily="-65" charset="-128"/>
          <a:sym typeface="Vista Sans OT Medium" pitchFamily="-112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Vista Sans OT Medium" pitchFamily="-65" charset="0"/>
          <a:ea typeface="ヒラギノ角ゴ ProN W6" pitchFamily="-65" charset="-128"/>
          <a:cs typeface="ヒラギノ角ゴ ProN W6" pitchFamily="-65" charset="-128"/>
          <a:sym typeface="Vista Sans OT Medium" pitchFamily="-112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Vista Sans OT Medium" pitchFamily="-65" charset="0"/>
          <a:ea typeface="ヒラギノ角ゴ ProN W6" pitchFamily="-65" charset="-128"/>
          <a:cs typeface="ヒラギノ角ゴ ProN W6" pitchFamily="-65" charset="-128"/>
          <a:sym typeface="Vista Sans OT Medium" pitchFamily="-112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Vista Sans OT Medium" pitchFamily="-65" charset="0"/>
          <a:ea typeface="ヒラギノ角ゴ ProN W6" pitchFamily="-65" charset="-128"/>
          <a:cs typeface="ヒラギノ角ゴ ProN W6" pitchFamily="-65" charset="-128"/>
          <a:sym typeface="Vista Sans OT Medium" pitchFamily="-65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Vista Sans OT Medium" pitchFamily="-65" charset="0"/>
          <a:ea typeface="ヒラギノ角ゴ ProN W6" pitchFamily="-65" charset="-128"/>
          <a:cs typeface="ヒラギノ角ゴ ProN W6" pitchFamily="-65" charset="-128"/>
          <a:sym typeface="Vista Sans OT Medium" pitchFamily="-65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Vista Sans OT Medium" pitchFamily="-65" charset="0"/>
          <a:ea typeface="ヒラギノ角ゴ ProN W6" pitchFamily="-65" charset="-128"/>
          <a:cs typeface="ヒラギノ角ゴ ProN W6" pitchFamily="-65" charset="-128"/>
          <a:sym typeface="Vista Sans OT Medium" pitchFamily="-65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Vista Sans OT Medium" pitchFamily="-65" charset="0"/>
          <a:ea typeface="ヒラギノ角ゴ ProN W6" pitchFamily="-65" charset="-128"/>
          <a:cs typeface="ヒラギノ角ゴ ProN W6" pitchFamily="-65" charset="-128"/>
          <a:sym typeface="Vista Sans OT Medium" pitchFamily="-65" charset="0"/>
        </a:defRPr>
      </a:lvl9pPr>
    </p:titleStyle>
    <p:bodyStyle>
      <a:lvl1pPr marL="342900" indent="-342900" algn="ctr" rtl="0" eaLnBrk="0" fontAlgn="base" hangingPunct="0">
        <a:spcBef>
          <a:spcPts val="2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Helvetica" pitchFamily="-112" charset="0"/>
        </a:defRPr>
      </a:lvl1pPr>
      <a:lvl2pPr marL="742950" indent="-285750" algn="ctr" rtl="0" eaLnBrk="0" fontAlgn="base" hangingPunct="0">
        <a:spcBef>
          <a:spcPts val="2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  <a:cs typeface="+mn-cs"/>
          <a:sym typeface="Helvetica" pitchFamily="-112" charset="0"/>
        </a:defRPr>
      </a:lvl2pPr>
      <a:lvl3pPr marL="1143000" indent="-228600" algn="ctr" rtl="0" eaLnBrk="0" fontAlgn="base" hangingPunct="0">
        <a:spcBef>
          <a:spcPts val="2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Helvetica" pitchFamily="-112" charset="0"/>
        </a:defRPr>
      </a:lvl3pPr>
      <a:lvl4pPr marL="1600200" indent="-228600" algn="ctr" rtl="0" eaLnBrk="0" fontAlgn="base" hangingPunct="0">
        <a:spcBef>
          <a:spcPts val="2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  <a:cs typeface="+mn-cs"/>
          <a:sym typeface="Helvetica" pitchFamily="-112" charset="0"/>
        </a:defRPr>
      </a:lvl4pPr>
      <a:lvl5pPr marL="2057400" indent="-228600" algn="ctr" rtl="0" eaLnBrk="0" fontAlgn="base" hangingPunct="0">
        <a:spcBef>
          <a:spcPts val="2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  <a:cs typeface="+mn-cs"/>
          <a:sym typeface="Helvetica" pitchFamily="-112" charset="0"/>
        </a:defRPr>
      </a:lvl5pPr>
      <a:lvl6pPr marL="457200" algn="ctr" rtl="0" fontAlgn="base">
        <a:spcBef>
          <a:spcPts val="200"/>
        </a:spcBef>
        <a:spcAft>
          <a:spcPct val="0"/>
        </a:spcAft>
        <a:defRPr sz="1600">
          <a:solidFill>
            <a:schemeClr val="tx1"/>
          </a:solidFill>
          <a:latin typeface="+mn-lt"/>
          <a:ea typeface="+mn-ea"/>
          <a:cs typeface="+mn-cs"/>
          <a:sym typeface="Helvetica" pitchFamily="-65" charset="0"/>
        </a:defRPr>
      </a:lvl6pPr>
      <a:lvl7pPr marL="914400" algn="ctr" rtl="0" fontAlgn="base">
        <a:spcBef>
          <a:spcPts val="200"/>
        </a:spcBef>
        <a:spcAft>
          <a:spcPct val="0"/>
        </a:spcAft>
        <a:defRPr sz="1600">
          <a:solidFill>
            <a:schemeClr val="tx1"/>
          </a:solidFill>
          <a:latin typeface="+mn-lt"/>
          <a:ea typeface="+mn-ea"/>
          <a:cs typeface="+mn-cs"/>
          <a:sym typeface="Helvetica" pitchFamily="-65" charset="0"/>
        </a:defRPr>
      </a:lvl7pPr>
      <a:lvl8pPr marL="1371600" algn="ctr" rtl="0" fontAlgn="base">
        <a:spcBef>
          <a:spcPts val="200"/>
        </a:spcBef>
        <a:spcAft>
          <a:spcPct val="0"/>
        </a:spcAft>
        <a:defRPr sz="1600">
          <a:solidFill>
            <a:schemeClr val="tx1"/>
          </a:solidFill>
          <a:latin typeface="+mn-lt"/>
          <a:ea typeface="+mn-ea"/>
          <a:cs typeface="+mn-cs"/>
          <a:sym typeface="Helvetica" pitchFamily="-65" charset="0"/>
        </a:defRPr>
      </a:lvl8pPr>
      <a:lvl9pPr marL="1828800" algn="ctr" rtl="0" fontAlgn="base">
        <a:spcBef>
          <a:spcPts val="200"/>
        </a:spcBef>
        <a:spcAft>
          <a:spcPct val="0"/>
        </a:spcAft>
        <a:defRPr sz="1600">
          <a:solidFill>
            <a:schemeClr val="tx1"/>
          </a:solidFill>
          <a:latin typeface="+mn-lt"/>
          <a:ea typeface="+mn-ea"/>
          <a:cs typeface="+mn-cs"/>
          <a:sym typeface="Helvetica" pitchFamily="-65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0" y="0"/>
            <a:ext cx="13004800" cy="8128000"/>
          </a:xfrm>
          <a:prstGeom prst="rect">
            <a:avLst/>
          </a:prstGeom>
          <a:solidFill>
            <a:schemeClr val="bg1"/>
          </a:solidFill>
          <a:ln w="203200" cap="flat" cmpd="sng" algn="ctr">
            <a:solidFill>
              <a:srgbClr val="FFFFFF"/>
            </a:solidFill>
            <a:prstDash val="solid"/>
            <a:miter lim="800000"/>
            <a:headEnd type="arrow" w="med" len="med"/>
            <a:tailEnd type="non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  <a:defRPr/>
            </a:pPr>
            <a:endParaRPr lang="en-US" sz="1800">
              <a:latin typeface="Vista Sans OT Reg" pitchFamily="-65" charset="0"/>
              <a:ea typeface="ヒラギノ角ゴ ProN W3" pitchFamily="-65" charset="-128"/>
              <a:cs typeface="ヒラギノ角ゴ ProN W3" pitchFamily="-65" charset="-128"/>
              <a:sym typeface="Vista Sans OT Reg" pitchFamily="-65" charset="0"/>
            </a:endParaRPr>
          </a:p>
        </p:txBody>
      </p:sp>
      <p:sp>
        <p:nvSpPr>
          <p:cNvPr id="921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787400" y="647700"/>
            <a:ext cx="11417300" cy="660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Vista Sans OT Medium" pitchFamily="-112" charset="0"/>
              </a:rPr>
              <a:t>Click to edit Master title style</a:t>
            </a:r>
          </a:p>
        </p:txBody>
      </p:sp>
      <p:sp>
        <p:nvSpPr>
          <p:cNvPr id="922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87400" y="1295400"/>
            <a:ext cx="11417300" cy="60579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Vista Sans OT Medium" pitchFamily="-112" charset="0"/>
              </a:rPr>
              <a:t>Click to edit Master text styles</a:t>
            </a:r>
          </a:p>
          <a:p>
            <a:pPr lvl="1"/>
            <a:r>
              <a:rPr lang="en-US">
                <a:sym typeface="Vista Sans OT Reg" pitchFamily="-112" charset="0"/>
              </a:rPr>
              <a:t>Second level</a:t>
            </a:r>
          </a:p>
          <a:p>
            <a:pPr lvl="2"/>
            <a:r>
              <a:rPr lang="en-US">
                <a:sym typeface="Vista Sans OT Reg" pitchFamily="-112" charset="0"/>
              </a:rPr>
              <a:t>Third level</a:t>
            </a:r>
          </a:p>
          <a:p>
            <a:pPr lvl="3"/>
            <a:r>
              <a:rPr lang="en-US">
                <a:sym typeface="Vista Sans OT Reg" pitchFamily="-112" charset="0"/>
              </a:rPr>
              <a:t>Fourth level</a:t>
            </a:r>
          </a:p>
          <a:p>
            <a:pPr lvl="4"/>
            <a:r>
              <a:rPr lang="en-US">
                <a:sym typeface="Vista Sans OT Reg" pitchFamily="-112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</p:sldLayoutIdLst>
  <p:transition spd="med">
    <p:dissolv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+mj-lt"/>
          <a:ea typeface="+mj-ea"/>
          <a:cs typeface="+mj-cs"/>
          <a:sym typeface="Vista Sans OT Medium" pitchFamily="-112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Vista Sans OT Medium" pitchFamily="-65" charset="0"/>
          <a:ea typeface="ヒラギノ角ゴ ProN W6" pitchFamily="-65" charset="-128"/>
          <a:cs typeface="ヒラギノ角ゴ ProN W6" pitchFamily="-65" charset="-128"/>
          <a:sym typeface="Vista Sans OT Medium" pitchFamily="-112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Vista Sans OT Medium" pitchFamily="-65" charset="0"/>
          <a:ea typeface="ヒラギノ角ゴ ProN W6" pitchFamily="-65" charset="-128"/>
          <a:cs typeface="ヒラギノ角ゴ ProN W6" pitchFamily="-65" charset="-128"/>
          <a:sym typeface="Vista Sans OT Medium" pitchFamily="-112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Vista Sans OT Medium" pitchFamily="-65" charset="0"/>
          <a:ea typeface="ヒラギノ角ゴ ProN W6" pitchFamily="-65" charset="-128"/>
          <a:cs typeface="ヒラギノ角ゴ ProN W6" pitchFamily="-65" charset="-128"/>
          <a:sym typeface="Vista Sans OT Medium" pitchFamily="-112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Vista Sans OT Medium" pitchFamily="-65" charset="0"/>
          <a:ea typeface="ヒラギノ角ゴ ProN W6" pitchFamily="-65" charset="-128"/>
          <a:cs typeface="ヒラギノ角ゴ ProN W6" pitchFamily="-65" charset="-128"/>
          <a:sym typeface="Vista Sans OT Medium" pitchFamily="-112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Vista Sans OT Medium" pitchFamily="-65" charset="0"/>
          <a:ea typeface="ヒラギノ角ゴ ProN W6" pitchFamily="-65" charset="-128"/>
          <a:cs typeface="ヒラギノ角ゴ ProN W6" pitchFamily="-65" charset="-128"/>
          <a:sym typeface="Vista Sans OT Medium" pitchFamily="-65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Vista Sans OT Medium" pitchFamily="-65" charset="0"/>
          <a:ea typeface="ヒラギノ角ゴ ProN W6" pitchFamily="-65" charset="-128"/>
          <a:cs typeface="ヒラギノ角ゴ ProN W6" pitchFamily="-65" charset="-128"/>
          <a:sym typeface="Vista Sans OT Medium" pitchFamily="-65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Vista Sans OT Medium" pitchFamily="-65" charset="0"/>
          <a:ea typeface="ヒラギノ角ゴ ProN W6" pitchFamily="-65" charset="-128"/>
          <a:cs typeface="ヒラギノ角ゴ ProN W6" pitchFamily="-65" charset="-128"/>
          <a:sym typeface="Vista Sans OT Medium" pitchFamily="-65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Vista Sans OT Medium" pitchFamily="-65" charset="0"/>
          <a:ea typeface="ヒラギノ角ゴ ProN W6" pitchFamily="-65" charset="-128"/>
          <a:cs typeface="ヒラギノ角ゴ ProN W6" pitchFamily="-65" charset="-128"/>
          <a:sym typeface="Vista Sans OT Medium" pitchFamily="-65" charset="0"/>
        </a:defRPr>
      </a:lvl9pPr>
    </p:titleStyle>
    <p:bodyStyle>
      <a:lvl1pPr marL="342900" indent="-342900" algn="l" rtl="0" eaLnBrk="0" fontAlgn="base" hangingPunct="0">
        <a:spcBef>
          <a:spcPts val="3300"/>
        </a:spcBef>
        <a:spcAft>
          <a:spcPct val="0"/>
        </a:spcAft>
        <a:buChar char="•"/>
        <a:defRPr sz="3400">
          <a:solidFill>
            <a:srgbClr val="7183B2"/>
          </a:solidFill>
          <a:latin typeface="+mn-lt"/>
          <a:ea typeface="+mn-ea"/>
          <a:cs typeface="+mn-cs"/>
          <a:sym typeface="Vista Sans OT Medium" pitchFamily="-112" charset="0"/>
        </a:defRPr>
      </a:lvl1pPr>
      <a:lvl2pPr marL="214313" indent="-214313" algn="l" rtl="0" eaLnBrk="0" fontAlgn="base" hangingPunct="0">
        <a:lnSpc>
          <a:spcPct val="110000"/>
        </a:lnSpc>
        <a:spcBef>
          <a:spcPts val="1700"/>
        </a:spcBef>
        <a:spcAft>
          <a:spcPct val="0"/>
        </a:spcAft>
        <a:buClr>
          <a:srgbClr val="415995"/>
        </a:buClr>
        <a:buSzPct val="64000"/>
        <a:buFont typeface="Lucida Grande" pitchFamily="-112" charset="0"/>
        <a:buChar char="▪"/>
        <a:defRPr sz="2800">
          <a:solidFill>
            <a:schemeClr val="tx1"/>
          </a:solidFill>
          <a:latin typeface="Vista Sans OT Reg" pitchFamily="-65" charset="0"/>
          <a:ea typeface="ヒラギノ角ゴ ProN W3" pitchFamily="-65" charset="-128"/>
          <a:cs typeface="ヒラギノ角ゴ ProN W3" pitchFamily="-65" charset="-128"/>
          <a:sym typeface="Vista Sans OT Reg" pitchFamily="-112" charset="0"/>
        </a:defRPr>
      </a:lvl2pPr>
      <a:lvl3pPr marL="479425" indent="-238125" algn="l" rtl="0" eaLnBrk="0" fontAlgn="base" hangingPunct="0">
        <a:lnSpc>
          <a:spcPct val="110000"/>
        </a:lnSpc>
        <a:spcBef>
          <a:spcPts val="1400"/>
        </a:spcBef>
        <a:spcAft>
          <a:spcPct val="0"/>
        </a:spcAft>
        <a:buClr>
          <a:srgbClr val="888888"/>
        </a:buClr>
        <a:buSzPct val="64000"/>
        <a:buFont typeface="Lucida Grande" pitchFamily="-112" charset="0"/>
        <a:buChar char="▪"/>
        <a:defRPr sz="2800">
          <a:solidFill>
            <a:schemeClr val="tx1"/>
          </a:solidFill>
          <a:latin typeface="Vista Sans OT Reg" pitchFamily="-65" charset="0"/>
          <a:ea typeface="ヒラギノ角ゴ ProN W3" pitchFamily="-65" charset="-128"/>
          <a:cs typeface="ヒラギノ角ゴ ProN W3" pitchFamily="-65" charset="-128"/>
          <a:sym typeface="Vista Sans OT Reg" pitchFamily="-112" charset="0"/>
        </a:defRPr>
      </a:lvl3pPr>
      <a:lvl4pPr marL="687388" indent="-174625" algn="l" rtl="0" eaLnBrk="0" fontAlgn="base" hangingPunct="0">
        <a:lnSpc>
          <a:spcPct val="110000"/>
        </a:lnSpc>
        <a:spcBef>
          <a:spcPts val="1400"/>
        </a:spcBef>
        <a:spcAft>
          <a:spcPct val="0"/>
        </a:spcAft>
        <a:buClr>
          <a:srgbClr val="888888"/>
        </a:buClr>
        <a:buSzPct val="54000"/>
        <a:buFont typeface="Lucida Grande" pitchFamily="-112" charset="0"/>
        <a:buChar char="▪"/>
        <a:defRPr sz="2600">
          <a:solidFill>
            <a:schemeClr val="tx1"/>
          </a:solidFill>
          <a:latin typeface="Vista Sans OT Reg" pitchFamily="-65" charset="0"/>
          <a:ea typeface="ヒラギノ角ゴ ProN W3" pitchFamily="-65" charset="-128"/>
          <a:cs typeface="ヒラギノ角ゴ ProN W3" pitchFamily="-65" charset="-128"/>
          <a:sym typeface="Vista Sans OT Reg" pitchFamily="-112" charset="0"/>
        </a:defRPr>
      </a:lvl4pPr>
      <a:lvl5pPr marL="925513" indent="-180975" algn="l" rtl="0" eaLnBrk="0" fontAlgn="base" hangingPunct="0">
        <a:lnSpc>
          <a:spcPct val="110000"/>
        </a:lnSpc>
        <a:spcBef>
          <a:spcPts val="1400"/>
        </a:spcBef>
        <a:spcAft>
          <a:spcPct val="0"/>
        </a:spcAft>
        <a:buClr>
          <a:srgbClr val="888888"/>
        </a:buClr>
        <a:buSzPct val="44000"/>
        <a:buFont typeface="Lucida Grande" pitchFamily="-112" charset="0"/>
        <a:buChar char="▪"/>
        <a:defRPr sz="2600">
          <a:solidFill>
            <a:schemeClr val="tx1"/>
          </a:solidFill>
          <a:latin typeface="Vista Sans OT Reg" pitchFamily="-65" charset="0"/>
          <a:ea typeface="ヒラギノ角ゴ ProN W3" pitchFamily="-65" charset="-128"/>
          <a:cs typeface="ヒラギノ角ゴ ProN W3" pitchFamily="-65" charset="-128"/>
          <a:sym typeface="Vista Sans OT Reg" pitchFamily="-112" charset="0"/>
        </a:defRPr>
      </a:lvl5pPr>
      <a:lvl6pPr marL="1382713" indent="-180975" algn="l" rtl="0" fontAlgn="base">
        <a:lnSpc>
          <a:spcPct val="110000"/>
        </a:lnSpc>
        <a:spcBef>
          <a:spcPts val="1400"/>
        </a:spcBef>
        <a:spcAft>
          <a:spcPct val="0"/>
        </a:spcAft>
        <a:buClr>
          <a:srgbClr val="888888"/>
        </a:buClr>
        <a:buSzPct val="44000"/>
        <a:buFont typeface="Lucida Grande" pitchFamily="-65" charset="0"/>
        <a:buChar char="▪"/>
        <a:defRPr sz="2600">
          <a:solidFill>
            <a:schemeClr val="tx1"/>
          </a:solidFill>
          <a:latin typeface="Vista Sans OT Reg" pitchFamily="-65" charset="0"/>
          <a:ea typeface="ヒラギノ角ゴ ProN W3" pitchFamily="-65" charset="-128"/>
          <a:cs typeface="ヒラギノ角ゴ ProN W3" pitchFamily="-65" charset="-128"/>
          <a:sym typeface="Vista Sans OT Reg" pitchFamily="-65" charset="0"/>
        </a:defRPr>
      </a:lvl6pPr>
      <a:lvl7pPr marL="1839913" indent="-180975" algn="l" rtl="0" fontAlgn="base">
        <a:lnSpc>
          <a:spcPct val="110000"/>
        </a:lnSpc>
        <a:spcBef>
          <a:spcPts val="1400"/>
        </a:spcBef>
        <a:spcAft>
          <a:spcPct val="0"/>
        </a:spcAft>
        <a:buClr>
          <a:srgbClr val="888888"/>
        </a:buClr>
        <a:buSzPct val="44000"/>
        <a:buFont typeface="Lucida Grande" pitchFamily="-65" charset="0"/>
        <a:buChar char="▪"/>
        <a:defRPr sz="2600">
          <a:solidFill>
            <a:schemeClr val="tx1"/>
          </a:solidFill>
          <a:latin typeface="Vista Sans OT Reg" pitchFamily="-65" charset="0"/>
          <a:ea typeface="ヒラギノ角ゴ ProN W3" pitchFamily="-65" charset="-128"/>
          <a:cs typeface="ヒラギノ角ゴ ProN W3" pitchFamily="-65" charset="-128"/>
          <a:sym typeface="Vista Sans OT Reg" pitchFamily="-65" charset="0"/>
        </a:defRPr>
      </a:lvl7pPr>
      <a:lvl8pPr marL="2297113" indent="-180975" algn="l" rtl="0" fontAlgn="base">
        <a:lnSpc>
          <a:spcPct val="110000"/>
        </a:lnSpc>
        <a:spcBef>
          <a:spcPts val="1400"/>
        </a:spcBef>
        <a:spcAft>
          <a:spcPct val="0"/>
        </a:spcAft>
        <a:buClr>
          <a:srgbClr val="888888"/>
        </a:buClr>
        <a:buSzPct val="44000"/>
        <a:buFont typeface="Lucida Grande" pitchFamily="-65" charset="0"/>
        <a:buChar char="▪"/>
        <a:defRPr sz="2600">
          <a:solidFill>
            <a:schemeClr val="tx1"/>
          </a:solidFill>
          <a:latin typeface="Vista Sans OT Reg" pitchFamily="-65" charset="0"/>
          <a:ea typeface="ヒラギノ角ゴ ProN W3" pitchFamily="-65" charset="-128"/>
          <a:cs typeface="ヒラギノ角ゴ ProN W3" pitchFamily="-65" charset="-128"/>
          <a:sym typeface="Vista Sans OT Reg" pitchFamily="-65" charset="0"/>
        </a:defRPr>
      </a:lvl8pPr>
      <a:lvl9pPr marL="2754313" indent="-180975" algn="l" rtl="0" fontAlgn="base">
        <a:lnSpc>
          <a:spcPct val="110000"/>
        </a:lnSpc>
        <a:spcBef>
          <a:spcPts val="1400"/>
        </a:spcBef>
        <a:spcAft>
          <a:spcPct val="0"/>
        </a:spcAft>
        <a:buClr>
          <a:srgbClr val="888888"/>
        </a:buClr>
        <a:buSzPct val="44000"/>
        <a:buFont typeface="Lucida Grande" pitchFamily="-65" charset="0"/>
        <a:buChar char="▪"/>
        <a:defRPr sz="2600">
          <a:solidFill>
            <a:schemeClr val="tx1"/>
          </a:solidFill>
          <a:latin typeface="Vista Sans OT Reg" pitchFamily="-65" charset="0"/>
          <a:ea typeface="ヒラギノ角ゴ ProN W3" pitchFamily="-65" charset="-128"/>
          <a:cs typeface="ヒラギノ角ゴ ProN W3" pitchFamily="-65" charset="-128"/>
          <a:sym typeface="Vista Sans OT Reg" pitchFamily="-65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0">
          <a:blip r:embed="rId3">
            <a:alphaModFix amt="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0" y="0"/>
            <a:ext cx="13004800" cy="8128000"/>
          </a:xfrm>
          <a:prstGeom prst="rect">
            <a:avLst/>
          </a:prstGeom>
          <a:solidFill>
            <a:srgbClr val="375999"/>
          </a:solidFill>
          <a:ln w="203200" cap="flat" cmpd="sng" algn="ctr">
            <a:solidFill>
              <a:srgbClr val="6B84B5"/>
            </a:solidFill>
            <a:prstDash val="solid"/>
            <a:miter lim="800000"/>
            <a:headEnd type="arrow" w="med" len="med"/>
            <a:tailEnd type="non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  <a:defRPr/>
            </a:pPr>
            <a:endParaRPr lang="en-US" sz="1800">
              <a:latin typeface="Vista Sans OT Reg" pitchFamily="-65" charset="0"/>
              <a:ea typeface="ヒラギノ角ゴ ProN W3" pitchFamily="-65" charset="-128"/>
              <a:cs typeface="ヒラギノ角ゴ ProN W3" pitchFamily="-65" charset="-128"/>
              <a:sym typeface="Vista Sans OT Reg" pitchFamily="-65" charset="0"/>
            </a:endParaRPr>
          </a:p>
        </p:txBody>
      </p:sp>
      <p:sp>
        <p:nvSpPr>
          <p:cNvPr id="6145" name="Rectangle 1"/>
          <p:cNvSpPr>
            <a:spLocks/>
          </p:cNvSpPr>
          <p:nvPr/>
        </p:nvSpPr>
        <p:spPr bwMode="auto">
          <a:xfrm>
            <a:off x="3475038" y="4765675"/>
            <a:ext cx="7143750" cy="155575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b">
            <a:prstTxWarp prst="textNoShape">
              <a:avLst/>
            </a:prstTxWarp>
            <a:spAutoFit/>
          </a:bodyPr>
          <a:lstStyle/>
          <a:p>
            <a:pPr algn="r">
              <a:lnSpc>
                <a:spcPct val="90000"/>
              </a:lnSpc>
              <a:defRPr/>
            </a:pPr>
            <a:r>
              <a:rPr lang="en-US" sz="1100">
                <a:solidFill>
                  <a:srgbClr val="9CADD7"/>
                </a:solidFill>
                <a:latin typeface="Vista Sans OT Reg" charset="0"/>
                <a:ea typeface="Vista Sans OT Reg" charset="0"/>
                <a:cs typeface="Vista Sans OT Reg" charset="0"/>
                <a:sym typeface="Vista Sans OT Reg" charset="0"/>
              </a:rPr>
              <a:t>(c) 2009 Facebook, Inc. or its licensors.  "Facebook" is a registered trademark of Facebook, Inc.. All rights reserved. 1.0</a:t>
            </a:r>
          </a:p>
        </p:txBody>
      </p:sp>
      <p:pic>
        <p:nvPicPr>
          <p:cNvPr id="13316" name="Picture 3" descr="fb_logo.eps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2463800" y="2998788"/>
            <a:ext cx="8153400" cy="167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ransition spd="slow">
    <p:fade thruBlk="1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600">
          <a:solidFill>
            <a:srgbClr val="FFFFFF"/>
          </a:solidFill>
          <a:latin typeface="+mj-lt"/>
          <a:ea typeface="+mj-ea"/>
          <a:cs typeface="+mj-cs"/>
          <a:sym typeface="Vista Sans OT Bold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600">
          <a:solidFill>
            <a:srgbClr val="FFFFFF"/>
          </a:solidFill>
          <a:latin typeface="Vista Sans OT Bold" pitchFamily="-65" charset="0"/>
          <a:ea typeface="ヒラギノ角ゴ ProN W6" pitchFamily="-65" charset="-128"/>
          <a:cs typeface="ヒラギノ角ゴ ProN W6" pitchFamily="-65" charset="-128"/>
          <a:sym typeface="Vista Sans OT Bold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600">
          <a:solidFill>
            <a:srgbClr val="FFFFFF"/>
          </a:solidFill>
          <a:latin typeface="Vista Sans OT Bold" pitchFamily="-65" charset="0"/>
          <a:ea typeface="ヒラギノ角ゴ ProN W6" pitchFamily="-65" charset="-128"/>
          <a:cs typeface="ヒラギノ角ゴ ProN W6" pitchFamily="-65" charset="-128"/>
          <a:sym typeface="Vista Sans OT Bold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600">
          <a:solidFill>
            <a:srgbClr val="FFFFFF"/>
          </a:solidFill>
          <a:latin typeface="Vista Sans OT Bold" pitchFamily="-65" charset="0"/>
          <a:ea typeface="ヒラギノ角ゴ ProN W6" pitchFamily="-65" charset="-128"/>
          <a:cs typeface="ヒラギノ角ゴ ProN W6" pitchFamily="-65" charset="-128"/>
          <a:sym typeface="Vista Sans OT Bold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600">
          <a:solidFill>
            <a:srgbClr val="FFFFFF"/>
          </a:solidFill>
          <a:latin typeface="Vista Sans OT Bold" pitchFamily="-65" charset="0"/>
          <a:ea typeface="ヒラギノ角ゴ ProN W6" pitchFamily="-65" charset="-128"/>
          <a:cs typeface="ヒラギノ角ゴ ProN W6" pitchFamily="-65" charset="-128"/>
          <a:sym typeface="Vista Sans OT Bold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600">
          <a:solidFill>
            <a:srgbClr val="FFFFFF"/>
          </a:solidFill>
          <a:latin typeface="Vista Sans OT Bold" pitchFamily="-65" charset="0"/>
          <a:ea typeface="ヒラギノ角ゴ ProN W6" pitchFamily="-65" charset="-128"/>
          <a:cs typeface="ヒラギノ角ゴ ProN W6" pitchFamily="-65" charset="-128"/>
          <a:sym typeface="Vista Sans OT Bold" pitchFamily="-65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600">
          <a:solidFill>
            <a:srgbClr val="FFFFFF"/>
          </a:solidFill>
          <a:latin typeface="Vista Sans OT Bold" pitchFamily="-65" charset="0"/>
          <a:ea typeface="ヒラギノ角ゴ ProN W6" pitchFamily="-65" charset="-128"/>
          <a:cs typeface="ヒラギノ角ゴ ProN W6" pitchFamily="-65" charset="-128"/>
          <a:sym typeface="Vista Sans OT Bold" pitchFamily="-65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600">
          <a:solidFill>
            <a:srgbClr val="FFFFFF"/>
          </a:solidFill>
          <a:latin typeface="Vista Sans OT Bold" pitchFamily="-65" charset="0"/>
          <a:ea typeface="ヒラギノ角ゴ ProN W6" pitchFamily="-65" charset="-128"/>
          <a:cs typeface="ヒラギノ角ゴ ProN W6" pitchFamily="-65" charset="-128"/>
          <a:sym typeface="Vista Sans OT Bold" pitchFamily="-65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600">
          <a:solidFill>
            <a:srgbClr val="FFFFFF"/>
          </a:solidFill>
          <a:latin typeface="Vista Sans OT Bold" pitchFamily="-65" charset="0"/>
          <a:ea typeface="ヒラギノ角ゴ ProN W6" pitchFamily="-65" charset="-128"/>
          <a:cs typeface="ヒラギノ角ゴ ProN W6" pitchFamily="-65" charset="-128"/>
          <a:sym typeface="Vista Sans OT Bold" pitchFamily="-65" charset="0"/>
        </a:defRPr>
      </a:lvl9pPr>
    </p:titleStyle>
    <p:bodyStyle>
      <a:lvl1pPr marL="342900" indent="-342900" algn="ctr" rtl="0" eaLnBrk="0" fontAlgn="base" hangingPunct="0">
        <a:spcBef>
          <a:spcPts val="200"/>
        </a:spcBef>
        <a:spcAft>
          <a:spcPct val="0"/>
        </a:spcAft>
        <a:buChar char="•"/>
        <a:defRPr sz="1600">
          <a:solidFill>
            <a:srgbClr val="FFFFFF"/>
          </a:solidFill>
          <a:latin typeface="+mn-lt"/>
          <a:ea typeface="+mn-ea"/>
          <a:cs typeface="+mn-cs"/>
          <a:sym typeface="Helvetica" pitchFamily="-112" charset="0"/>
        </a:defRPr>
      </a:lvl1pPr>
      <a:lvl2pPr marL="742950" indent="-285750" algn="ctr" rtl="0" eaLnBrk="0" fontAlgn="base" hangingPunct="0">
        <a:spcBef>
          <a:spcPts val="200"/>
        </a:spcBef>
        <a:spcAft>
          <a:spcPct val="0"/>
        </a:spcAft>
        <a:buChar char="–"/>
        <a:defRPr sz="1600">
          <a:solidFill>
            <a:srgbClr val="FFFFFF"/>
          </a:solidFill>
          <a:latin typeface="+mn-lt"/>
          <a:ea typeface="+mn-ea"/>
          <a:cs typeface="+mn-cs"/>
          <a:sym typeface="Helvetica" pitchFamily="-112" charset="0"/>
        </a:defRPr>
      </a:lvl2pPr>
      <a:lvl3pPr marL="1143000" indent="-228600" algn="ctr" rtl="0" eaLnBrk="0" fontAlgn="base" hangingPunct="0">
        <a:spcBef>
          <a:spcPts val="200"/>
        </a:spcBef>
        <a:spcAft>
          <a:spcPct val="0"/>
        </a:spcAft>
        <a:buChar char="•"/>
        <a:defRPr sz="1600">
          <a:solidFill>
            <a:srgbClr val="FFFFFF"/>
          </a:solidFill>
          <a:latin typeface="+mn-lt"/>
          <a:ea typeface="+mn-ea"/>
          <a:cs typeface="+mn-cs"/>
          <a:sym typeface="Helvetica" pitchFamily="-112" charset="0"/>
        </a:defRPr>
      </a:lvl3pPr>
      <a:lvl4pPr marL="1600200" indent="-228600" algn="ctr" rtl="0" eaLnBrk="0" fontAlgn="base" hangingPunct="0">
        <a:spcBef>
          <a:spcPts val="200"/>
        </a:spcBef>
        <a:spcAft>
          <a:spcPct val="0"/>
        </a:spcAft>
        <a:buChar char="–"/>
        <a:defRPr sz="1600">
          <a:solidFill>
            <a:srgbClr val="FFFFFF"/>
          </a:solidFill>
          <a:latin typeface="+mn-lt"/>
          <a:ea typeface="+mn-ea"/>
          <a:cs typeface="+mn-cs"/>
          <a:sym typeface="Helvetica" pitchFamily="-112" charset="0"/>
        </a:defRPr>
      </a:lvl4pPr>
      <a:lvl5pPr marL="2057400" indent="-228600" algn="ctr" rtl="0" eaLnBrk="0" fontAlgn="base" hangingPunct="0">
        <a:spcBef>
          <a:spcPts val="200"/>
        </a:spcBef>
        <a:spcAft>
          <a:spcPct val="0"/>
        </a:spcAft>
        <a:buChar char="»"/>
        <a:defRPr sz="1600">
          <a:solidFill>
            <a:srgbClr val="FFFFFF"/>
          </a:solidFill>
          <a:latin typeface="+mn-lt"/>
          <a:ea typeface="+mn-ea"/>
          <a:cs typeface="+mn-cs"/>
          <a:sym typeface="Helvetica" pitchFamily="-112" charset="0"/>
        </a:defRPr>
      </a:lvl5pPr>
      <a:lvl6pPr marL="457200" algn="ctr" rtl="0" fontAlgn="base">
        <a:spcBef>
          <a:spcPts val="200"/>
        </a:spcBef>
        <a:spcAft>
          <a:spcPct val="0"/>
        </a:spcAft>
        <a:defRPr sz="1600">
          <a:solidFill>
            <a:srgbClr val="FFFFFF"/>
          </a:solidFill>
          <a:latin typeface="+mn-lt"/>
          <a:ea typeface="+mn-ea"/>
          <a:cs typeface="+mn-cs"/>
          <a:sym typeface="Helvetica" pitchFamily="-65" charset="0"/>
        </a:defRPr>
      </a:lvl6pPr>
      <a:lvl7pPr marL="914400" algn="ctr" rtl="0" fontAlgn="base">
        <a:spcBef>
          <a:spcPts val="200"/>
        </a:spcBef>
        <a:spcAft>
          <a:spcPct val="0"/>
        </a:spcAft>
        <a:defRPr sz="1600">
          <a:solidFill>
            <a:srgbClr val="FFFFFF"/>
          </a:solidFill>
          <a:latin typeface="+mn-lt"/>
          <a:ea typeface="+mn-ea"/>
          <a:cs typeface="+mn-cs"/>
          <a:sym typeface="Helvetica" pitchFamily="-65" charset="0"/>
        </a:defRPr>
      </a:lvl7pPr>
      <a:lvl8pPr marL="1371600" algn="ctr" rtl="0" fontAlgn="base">
        <a:spcBef>
          <a:spcPts val="200"/>
        </a:spcBef>
        <a:spcAft>
          <a:spcPct val="0"/>
        </a:spcAft>
        <a:defRPr sz="1600">
          <a:solidFill>
            <a:srgbClr val="FFFFFF"/>
          </a:solidFill>
          <a:latin typeface="+mn-lt"/>
          <a:ea typeface="+mn-ea"/>
          <a:cs typeface="+mn-cs"/>
          <a:sym typeface="Helvetica" pitchFamily="-65" charset="0"/>
        </a:defRPr>
      </a:lvl8pPr>
      <a:lvl9pPr marL="1828800" algn="ctr" rtl="0" fontAlgn="base">
        <a:spcBef>
          <a:spcPts val="200"/>
        </a:spcBef>
        <a:spcAft>
          <a:spcPct val="0"/>
        </a:spcAft>
        <a:defRPr sz="1600">
          <a:solidFill>
            <a:srgbClr val="FFFFFF"/>
          </a:solidFill>
          <a:latin typeface="+mn-lt"/>
          <a:ea typeface="+mn-ea"/>
          <a:cs typeface="+mn-cs"/>
          <a:sym typeface="Helvetica" pitchFamily="-65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7" Type="http://schemas.openxmlformats.org/officeDocument/2006/relationships/image" Target="../media/image13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7" Type="http://schemas.openxmlformats.org/officeDocument/2006/relationships/image" Target="../media/image13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40.xml"/><Relationship Id="rId4" Type="http://schemas.openxmlformats.org/officeDocument/2006/relationships/oleObject" Target="../embeddings/oleObject1.bin"/><Relationship Id="rId5" Type="http://schemas.openxmlformats.org/officeDocument/2006/relationships/oleObject" Target="../embeddings/oleObject2.bin"/><Relationship Id="rId6" Type="http://schemas.openxmlformats.org/officeDocument/2006/relationships/oleObject" Target="../embeddings/oleObject3.bin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17.png"/><Relationship Id="rId4" Type="http://schemas.openxmlformats.org/officeDocument/2006/relationships/image" Target="../media/image18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49.xml"/><Relationship Id="rId4" Type="http://schemas.openxmlformats.org/officeDocument/2006/relationships/oleObject" Target="../embeddings/oleObject4.bin"/><Relationship Id="rId5" Type="http://schemas.openxmlformats.org/officeDocument/2006/relationships/oleObject" Target="../embeddings/oleObject5.bin"/><Relationship Id="rId6" Type="http://schemas.openxmlformats.org/officeDocument/2006/relationships/oleObject" Target="../embeddings/oleObject6.bin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19.png"/><Relationship Id="rId4" Type="http://schemas.openxmlformats.org/officeDocument/2006/relationships/image" Target="../media/image20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19.png"/><Relationship Id="rId4" Type="http://schemas.openxmlformats.org/officeDocument/2006/relationships/image" Target="../media/image20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21.png"/><Relationship Id="rId4" Type="http://schemas.openxmlformats.org/officeDocument/2006/relationships/image" Target="../media/image22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21.png"/><Relationship Id="rId4" Type="http://schemas.openxmlformats.org/officeDocument/2006/relationships/image" Target="../media/image22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4.xml"/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5" Type="http://schemas.openxmlformats.org/officeDocument/2006/relationships/image" Target="../media/image25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5.xml"/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5" Type="http://schemas.openxmlformats.org/officeDocument/2006/relationships/image" Target="../media/image25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7.xml"/><Relationship Id="rId3" Type="http://schemas.openxmlformats.org/officeDocument/2006/relationships/image" Target="../media/image26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8.xml"/><Relationship Id="rId3" Type="http://schemas.openxmlformats.org/officeDocument/2006/relationships/chart" Target="../charts/chart1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9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0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Site speed matters: emerging challenges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787400" y="1282700"/>
            <a:ext cx="11417300" cy="6057900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>
                <a:solidFill>
                  <a:schemeClr val="tx1"/>
                </a:solidFill>
              </a:rPr>
              <a:t>Agile development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Deep integration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Viral adoption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Heavily interactive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3"/>
          <p:cNvSpPr>
            <a:spLocks/>
          </p:cNvSpPr>
          <p:nvPr/>
        </p:nvSpPr>
        <p:spPr bwMode="auto">
          <a:xfrm>
            <a:off x="6197600" y="1320800"/>
            <a:ext cx="6477000" cy="6819900"/>
          </a:xfrm>
          <a:prstGeom prst="rect">
            <a:avLst/>
          </a:prstGeom>
          <a:solidFill>
            <a:srgbClr val="FFFFFF"/>
          </a:solidFill>
          <a:ln w="25400">
            <a:noFill/>
            <a:miter lim="800000"/>
            <a:headEnd type="none" w="med" len="med"/>
            <a:tailEnd type="none" w="med" len="med"/>
          </a:ln>
          <a:effectLst>
            <a:outerShdw blurRad="63500" dist="25399" dir="2700000" algn="ctr" rotWithShape="0">
              <a:schemeClr val="bg2">
                <a:alpha val="20000"/>
              </a:schemeClr>
            </a:outerShdw>
          </a:effectLst>
        </p:spPr>
        <p:txBody>
          <a:bodyPr lIns="0" tIns="0" rIns="0" bIns="0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  <a:defRPr/>
            </a:pPr>
            <a:endParaRPr lang="en-US" sz="1800">
              <a:latin typeface="Vista Sans OT Reg" pitchFamily="-65" charset="0"/>
              <a:ea typeface="ヒラギノ角ゴ ProN W3" pitchFamily="-65" charset="-128"/>
              <a:cs typeface="ヒラギノ角ゴ ProN W3" pitchFamily="-65" charset="-128"/>
              <a:sym typeface="Vista Sans OT Reg" pitchFamily="-65" charset="0"/>
            </a:endParaRP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635000" y="1917700"/>
            <a:ext cx="5562600" cy="5956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marL="214313" indent="-214313">
              <a:lnSpc>
                <a:spcPct val="110000"/>
              </a:lnSpc>
              <a:spcBef>
                <a:spcPts val="1700"/>
              </a:spcBef>
              <a:buClr>
                <a:srgbClr val="415995"/>
              </a:buClr>
              <a:buSzPct val="64000"/>
              <a:buFont typeface="Lucida Grande" pitchFamily="-97" charset="0"/>
              <a:buChar char="▪"/>
              <a:defRPr/>
            </a:pPr>
            <a:r>
              <a:rPr lang="en-US" sz="2800" dirty="0" smtClean="0">
                <a:latin typeface="Vista Sans OT Reg" pitchFamily="-97" charset="0"/>
                <a:sym typeface="Vista Sans OT Reg" pitchFamily="-97" charset="0"/>
              </a:rPr>
              <a:t>From a </a:t>
            </a:r>
            <a:r>
              <a:rPr lang="en-US" sz="2800" b="1" dirty="0" smtClean="0">
                <a:latin typeface="Vista Sans OT Reg" pitchFamily="-97" charset="0"/>
                <a:sym typeface="Vista Sans OT Reg" pitchFamily="-97" charset="0"/>
              </a:rPr>
              <a:t>user request </a:t>
            </a:r>
            <a:r>
              <a:rPr lang="en-US" sz="2800" dirty="0" smtClean="0">
                <a:latin typeface="Vista Sans OT Reg" pitchFamily="-97" charset="0"/>
                <a:sym typeface="Vista Sans OT Reg" pitchFamily="-97" charset="0"/>
              </a:rPr>
              <a:t>to the </a:t>
            </a:r>
            <a:r>
              <a:rPr lang="en-US" sz="2800" b="1" dirty="0" smtClean="0">
                <a:latin typeface="Vista Sans OT Reg" pitchFamily="-97" charset="0"/>
                <a:sym typeface="Vista Sans OT Reg" pitchFamily="-97" charset="0"/>
              </a:rPr>
              <a:t>presentation </a:t>
            </a:r>
            <a:r>
              <a:rPr lang="en-US" sz="2800" dirty="0" smtClean="0">
                <a:latin typeface="Vista Sans OT Reg" pitchFamily="-97" charset="0"/>
                <a:sym typeface="Vista Sans OT Reg" pitchFamily="-97" charset="0"/>
              </a:rPr>
              <a:t>of the page at the browser, interactive:</a:t>
            </a:r>
          </a:p>
          <a:p>
            <a:pPr marL="671513" lvl="1" indent="-214313">
              <a:lnSpc>
                <a:spcPct val="110000"/>
              </a:lnSpc>
              <a:spcBef>
                <a:spcPts val="1700"/>
              </a:spcBef>
              <a:buClr>
                <a:srgbClr val="415995"/>
              </a:buClr>
              <a:buSzPct val="64000"/>
              <a:buFont typeface="Lucida Grande" pitchFamily="-97" charset="0"/>
              <a:buChar char="▪"/>
              <a:defRPr/>
            </a:pPr>
            <a:r>
              <a:rPr lang="en-US" sz="2800" dirty="0" smtClean="0">
                <a:latin typeface="Vista Sans OT Reg" pitchFamily="-97" charset="0"/>
                <a:sym typeface="Vista Sans OT Reg" pitchFamily="-97" charset="0"/>
              </a:rPr>
              <a:t>Network Transfer Time</a:t>
            </a:r>
          </a:p>
          <a:p>
            <a:pPr marL="671513" lvl="1" indent="-214313">
              <a:lnSpc>
                <a:spcPct val="110000"/>
              </a:lnSpc>
              <a:spcBef>
                <a:spcPts val="1700"/>
              </a:spcBef>
              <a:buClr>
                <a:srgbClr val="415995"/>
              </a:buClr>
              <a:buSzPct val="64000"/>
              <a:buFont typeface="Lucida Grande" pitchFamily="-97" charset="0"/>
              <a:buChar char="▪"/>
              <a:defRPr/>
            </a:pPr>
            <a:r>
              <a:rPr lang="en-US" sz="2800" dirty="0" smtClean="0">
                <a:latin typeface="Vista Sans OT Reg" pitchFamily="-97" charset="0"/>
                <a:sym typeface="Vista Sans OT Reg" pitchFamily="-97" charset="0"/>
              </a:rPr>
              <a:t>Server Generation Time</a:t>
            </a:r>
          </a:p>
          <a:p>
            <a:pPr marL="671513" lvl="1" indent="-214313">
              <a:lnSpc>
                <a:spcPct val="110000"/>
              </a:lnSpc>
              <a:spcBef>
                <a:spcPts val="1700"/>
              </a:spcBef>
              <a:buClr>
                <a:srgbClr val="415995"/>
              </a:buClr>
              <a:buSzPct val="64000"/>
              <a:buFont typeface="Lucida Grande" pitchFamily="-97" charset="0"/>
              <a:buChar char="▪"/>
              <a:defRPr/>
            </a:pPr>
            <a:r>
              <a:rPr lang="en-US" sz="2800" dirty="0" smtClean="0">
                <a:latin typeface="Vista Sans OT Reg" pitchFamily="-97" charset="0"/>
                <a:sym typeface="Vista Sans OT Reg" pitchFamily="-97" charset="0"/>
              </a:rPr>
              <a:t>Client Render Time</a:t>
            </a:r>
            <a:endParaRPr lang="en-US" sz="2800" kern="0" dirty="0">
              <a:solidFill>
                <a:schemeClr val="tx1"/>
              </a:solidFill>
              <a:latin typeface="+mn-lt"/>
              <a:ea typeface="+mn-ea"/>
              <a:cs typeface="+mn-cs"/>
              <a:sym typeface="Vista Sans OT Reg" pitchFamily="-97" charset="0"/>
            </a:endParaRPr>
          </a:p>
        </p:txBody>
      </p:sp>
      <p:sp>
        <p:nvSpPr>
          <p:cNvPr id="38916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Site speed: </a:t>
            </a:r>
            <a:r>
              <a:rPr lang="en-US" sz="3600" smtClean="0"/>
              <a:t>end-to-end latency experienced by users</a:t>
            </a:r>
          </a:p>
        </p:txBody>
      </p:sp>
      <p:sp>
        <p:nvSpPr>
          <p:cNvPr id="7" name="Smiley Face 6"/>
          <p:cNvSpPr/>
          <p:nvPr/>
        </p:nvSpPr>
        <p:spPr bwMode="auto">
          <a:xfrm>
            <a:off x="7797800" y="1930400"/>
            <a:ext cx="822325" cy="822325"/>
          </a:xfrm>
          <a:prstGeom prst="smileyFace">
            <a:avLst/>
          </a:prstGeom>
          <a:solidFill>
            <a:srgbClr val="F0C423"/>
          </a:solidFill>
          <a:ln w="2540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arrow" w="med" len="med"/>
            <a:tailEnd type="none" w="med" len="med"/>
          </a:ln>
          <a:effectLst/>
        </p:spPr>
      </p:sp>
      <p:sp>
        <p:nvSpPr>
          <p:cNvPr id="38918" name="Can 7"/>
          <p:cNvSpPr>
            <a:spLocks noChangeArrowheads="1"/>
          </p:cNvSpPr>
          <p:nvPr/>
        </p:nvSpPr>
        <p:spPr bwMode="auto">
          <a:xfrm>
            <a:off x="11150600" y="6426200"/>
            <a:ext cx="1371600" cy="1371600"/>
          </a:xfrm>
          <a:prstGeom prst="can">
            <a:avLst>
              <a:gd name="adj" fmla="val 25019"/>
            </a:avLst>
          </a:prstGeom>
          <a:solidFill>
            <a:srgbClr val="F0C423"/>
          </a:solidFill>
          <a:ln w="25400">
            <a:noFill/>
            <a:round/>
            <a:headEnd type="arrow" w="med" len="med"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r>
              <a:rPr lang="en-US"/>
              <a:t> FB</a:t>
            </a:r>
          </a:p>
          <a:p>
            <a:r>
              <a:rPr lang="en-US"/>
              <a:t>Server</a:t>
            </a:r>
          </a:p>
        </p:txBody>
      </p:sp>
      <p:sp>
        <p:nvSpPr>
          <p:cNvPr id="38919" name="Can 10"/>
          <p:cNvSpPr>
            <a:spLocks noChangeArrowheads="1"/>
          </p:cNvSpPr>
          <p:nvPr/>
        </p:nvSpPr>
        <p:spPr bwMode="auto">
          <a:xfrm>
            <a:off x="11074400" y="2997200"/>
            <a:ext cx="1447800" cy="1524000"/>
          </a:xfrm>
          <a:prstGeom prst="can">
            <a:avLst>
              <a:gd name="adj" fmla="val 25000"/>
            </a:avLst>
          </a:prstGeom>
          <a:solidFill>
            <a:srgbClr val="F0C423"/>
          </a:solidFill>
          <a:ln w="25400">
            <a:noFill/>
            <a:round/>
            <a:headEnd type="arrow" w="med" len="med"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lang="en-US" sz="1800"/>
              <a:t>Content Distribution</a:t>
            </a:r>
          </a:p>
          <a:p>
            <a:pPr>
              <a:lnSpc>
                <a:spcPct val="90000"/>
              </a:lnSpc>
            </a:pPr>
            <a:r>
              <a:rPr lang="en-US" sz="1800"/>
              <a:t>Network</a:t>
            </a:r>
          </a:p>
          <a:p>
            <a:pPr>
              <a:lnSpc>
                <a:spcPct val="90000"/>
              </a:lnSpc>
            </a:pPr>
            <a:r>
              <a:rPr lang="en-US" sz="1800"/>
              <a:t>(CDN)</a:t>
            </a:r>
          </a:p>
        </p:txBody>
      </p:sp>
      <p:sp>
        <p:nvSpPr>
          <p:cNvPr id="38920" name="Bevel 12"/>
          <p:cNvSpPr>
            <a:spLocks noChangeArrowheads="1"/>
          </p:cNvSpPr>
          <p:nvPr/>
        </p:nvSpPr>
        <p:spPr bwMode="auto">
          <a:xfrm>
            <a:off x="8026400" y="2997200"/>
            <a:ext cx="1500188" cy="1219200"/>
          </a:xfrm>
          <a:prstGeom prst="bevel">
            <a:avLst>
              <a:gd name="adj" fmla="val 12500"/>
            </a:avLst>
          </a:prstGeom>
          <a:solidFill>
            <a:srgbClr val="F0C423"/>
          </a:solidFill>
          <a:ln w="25400">
            <a:noFill/>
            <a:round/>
            <a:headEnd type="arrow" w="med" len="med"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lang="en-US" sz="1800"/>
              <a:t>Browsers</a:t>
            </a:r>
          </a:p>
        </p:txBody>
      </p:sp>
      <p:cxnSp>
        <p:nvCxnSpPr>
          <p:cNvPr id="38921" name="Straight Arrow Connector 14"/>
          <p:cNvCxnSpPr>
            <a:cxnSpLocks noChangeShapeType="1"/>
          </p:cNvCxnSpPr>
          <p:nvPr/>
        </p:nvCxnSpPr>
        <p:spPr bwMode="auto">
          <a:xfrm rot="16200000" flipH="1">
            <a:off x="9359900" y="4483100"/>
            <a:ext cx="2362200" cy="167640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38922" name="Straight Arrow Connector 20"/>
          <p:cNvCxnSpPr>
            <a:cxnSpLocks noChangeShapeType="1"/>
          </p:cNvCxnSpPr>
          <p:nvPr/>
        </p:nvCxnSpPr>
        <p:spPr bwMode="auto">
          <a:xfrm rot="16200000" flipV="1">
            <a:off x="9093200" y="4445000"/>
            <a:ext cx="2438400" cy="167640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38923" name="Straight Connector 24"/>
          <p:cNvCxnSpPr>
            <a:cxnSpLocks noChangeShapeType="1"/>
          </p:cNvCxnSpPr>
          <p:nvPr/>
        </p:nvCxnSpPr>
        <p:spPr bwMode="auto">
          <a:xfrm>
            <a:off x="7532688" y="2290763"/>
            <a:ext cx="823912" cy="823912"/>
          </a:xfrm>
          <a:prstGeom prst="line">
            <a:avLst/>
          </a:prstGeom>
          <a:noFill/>
          <a:ln w="25400">
            <a:noFill/>
            <a:round/>
            <a:headEnd type="arrow" w="med" len="med"/>
            <a:tailEnd type="triangle" w="lg" len="med"/>
          </a:ln>
        </p:spPr>
      </p:cxnSp>
      <p:cxnSp>
        <p:nvCxnSpPr>
          <p:cNvPr id="38924" name="Straight Arrow Connector 25"/>
          <p:cNvCxnSpPr>
            <a:cxnSpLocks noChangeShapeType="1"/>
            <a:stCxn id="7" idx="5"/>
            <a:endCxn id="38920" idx="6"/>
          </p:cNvCxnSpPr>
          <p:nvPr/>
        </p:nvCxnSpPr>
        <p:spPr bwMode="auto">
          <a:xfrm rot="16200000" flipH="1">
            <a:off x="8455819" y="2675731"/>
            <a:ext cx="365125" cy="277813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8685" name="Straight Arrow Connector 31"/>
          <p:cNvCxnSpPr>
            <a:cxnSpLocks noChangeShapeType="1"/>
          </p:cNvCxnSpPr>
          <p:nvPr/>
        </p:nvCxnSpPr>
        <p:spPr bwMode="auto">
          <a:xfrm>
            <a:off x="9550400" y="2921000"/>
            <a:ext cx="1524000" cy="38100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8686" name="Straight Arrow Connector 32"/>
          <p:cNvCxnSpPr>
            <a:cxnSpLocks noChangeShapeType="1"/>
          </p:cNvCxnSpPr>
          <p:nvPr/>
        </p:nvCxnSpPr>
        <p:spPr bwMode="auto">
          <a:xfrm>
            <a:off x="9526588" y="3225800"/>
            <a:ext cx="1547812" cy="38100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38927" name="Straight Connector 42"/>
          <p:cNvCxnSpPr>
            <a:cxnSpLocks noChangeShapeType="1"/>
          </p:cNvCxnSpPr>
          <p:nvPr/>
        </p:nvCxnSpPr>
        <p:spPr bwMode="auto">
          <a:xfrm>
            <a:off x="7972425" y="4570413"/>
            <a:ext cx="823913" cy="822325"/>
          </a:xfrm>
          <a:prstGeom prst="line">
            <a:avLst/>
          </a:prstGeom>
          <a:noFill/>
          <a:ln w="25400">
            <a:noFill/>
            <a:round/>
            <a:headEnd type="arrow" w="med" len="med"/>
            <a:tailEnd type="triangle" w="lg" len="med"/>
          </a:ln>
        </p:spPr>
      </p:cxnSp>
      <p:cxnSp>
        <p:nvCxnSpPr>
          <p:cNvPr id="38928" name="Straight Arrow Connector 44"/>
          <p:cNvCxnSpPr>
            <a:cxnSpLocks noChangeShapeType="1"/>
            <a:stCxn id="38920" idx="4"/>
          </p:cNvCxnSpPr>
          <p:nvPr/>
        </p:nvCxnSpPr>
        <p:spPr bwMode="auto">
          <a:xfrm rot="10800000">
            <a:off x="7926388" y="2387600"/>
            <a:ext cx="100012" cy="1219200"/>
          </a:xfrm>
          <a:prstGeom prst="straightConnector1">
            <a:avLst/>
          </a:prstGeom>
          <a:noFill/>
          <a:ln w="25400">
            <a:noFill/>
            <a:round/>
            <a:headEnd type="arrow" w="med" len="med"/>
            <a:tailEnd type="arrow" w="med" len="med"/>
          </a:ln>
        </p:spPr>
      </p:cxnSp>
      <p:cxnSp>
        <p:nvCxnSpPr>
          <p:cNvPr id="28689" name="Straight Arrow Connector 48"/>
          <p:cNvCxnSpPr>
            <a:cxnSpLocks noChangeShapeType="1"/>
            <a:endCxn id="7" idx="4"/>
          </p:cNvCxnSpPr>
          <p:nvPr/>
        </p:nvCxnSpPr>
        <p:spPr bwMode="auto">
          <a:xfrm rot="16200000" flipV="1">
            <a:off x="8185944" y="2775744"/>
            <a:ext cx="244475" cy="198437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8690" name="Straight Arrow Connector 68"/>
          <p:cNvCxnSpPr>
            <a:cxnSpLocks noChangeShapeType="1"/>
          </p:cNvCxnSpPr>
          <p:nvPr/>
        </p:nvCxnSpPr>
        <p:spPr bwMode="auto">
          <a:xfrm rot="10800000">
            <a:off x="9550400" y="3378200"/>
            <a:ext cx="1524000" cy="38100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8691" name="Straight Arrow Connector 71"/>
          <p:cNvCxnSpPr>
            <a:cxnSpLocks noChangeShapeType="1"/>
          </p:cNvCxnSpPr>
          <p:nvPr/>
        </p:nvCxnSpPr>
        <p:spPr bwMode="auto">
          <a:xfrm rot="10800000">
            <a:off x="9550400" y="3073400"/>
            <a:ext cx="1524000" cy="38100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38932" name="Left Brace 31"/>
          <p:cNvSpPr>
            <a:spLocks/>
          </p:cNvSpPr>
          <p:nvPr/>
        </p:nvSpPr>
        <p:spPr bwMode="auto">
          <a:xfrm>
            <a:off x="8001000" y="4292600"/>
            <a:ext cx="711200" cy="2209800"/>
          </a:xfrm>
          <a:prstGeom prst="leftBrace">
            <a:avLst>
              <a:gd name="adj1" fmla="val 29245"/>
              <a:gd name="adj2" fmla="val 53486"/>
            </a:avLst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33" name="Left Brace 33"/>
          <p:cNvSpPr>
            <a:spLocks/>
          </p:cNvSpPr>
          <p:nvPr/>
        </p:nvSpPr>
        <p:spPr bwMode="auto">
          <a:xfrm>
            <a:off x="8001000" y="6578600"/>
            <a:ext cx="711200" cy="1066800"/>
          </a:xfrm>
          <a:prstGeom prst="leftBrace">
            <a:avLst>
              <a:gd name="adj1" fmla="val 11840"/>
              <a:gd name="adj2" fmla="val 51741"/>
            </a:avLst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Rectangle 2"/>
          <p:cNvSpPr txBox="1">
            <a:spLocks noChangeArrowheads="1"/>
          </p:cNvSpPr>
          <p:nvPr/>
        </p:nvSpPr>
        <p:spPr bwMode="auto">
          <a:xfrm>
            <a:off x="6273800" y="6883400"/>
            <a:ext cx="1676400" cy="622300"/>
          </a:xfrm>
          <a:prstGeom prst="rect">
            <a:avLst/>
          </a:prstGeom>
          <a:noFill/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marL="214313" indent="-214313">
              <a:lnSpc>
                <a:spcPct val="110000"/>
              </a:lnSpc>
              <a:spcBef>
                <a:spcPts val="1700"/>
              </a:spcBef>
              <a:buClr>
                <a:srgbClr val="415995"/>
              </a:buClr>
              <a:buSzPct val="64000"/>
              <a:buFont typeface="Lucida Grande" pitchFamily="-97" charset="0"/>
              <a:buChar char="▪"/>
              <a:defRPr/>
            </a:pPr>
            <a:r>
              <a:rPr lang="en-US" sz="2800" dirty="0" err="1">
                <a:solidFill>
                  <a:srgbClr val="FF0000"/>
                </a:solidFill>
                <a:latin typeface="Vista Sans OT Reg" pitchFamily="-97" charset="0"/>
                <a:sym typeface="Vista Sans OT Reg" pitchFamily="-97" charset="0"/>
              </a:rPr>
              <a:t>GenTime</a:t>
            </a:r>
            <a:endParaRPr lang="en-US" sz="2800" kern="0" dirty="0">
              <a:solidFill>
                <a:srgbClr val="FF0000"/>
              </a:solidFill>
              <a:latin typeface="+mn-lt"/>
              <a:ea typeface="+mn-ea"/>
              <a:cs typeface="+mn-cs"/>
              <a:sym typeface="Vista Sans OT Reg" pitchFamily="-97" charset="0"/>
            </a:endParaRPr>
          </a:p>
        </p:txBody>
      </p:sp>
      <p:sp>
        <p:nvSpPr>
          <p:cNvPr id="46" name="Rectangle 2"/>
          <p:cNvSpPr txBox="1">
            <a:spLocks noChangeArrowheads="1"/>
          </p:cNvSpPr>
          <p:nvPr/>
        </p:nvSpPr>
        <p:spPr bwMode="auto">
          <a:xfrm>
            <a:off x="6273800" y="5130800"/>
            <a:ext cx="1676400" cy="622300"/>
          </a:xfrm>
          <a:prstGeom prst="rect">
            <a:avLst/>
          </a:prstGeom>
          <a:noFill/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marL="214313" indent="-214313">
              <a:lnSpc>
                <a:spcPct val="110000"/>
              </a:lnSpc>
              <a:spcBef>
                <a:spcPts val="1700"/>
              </a:spcBef>
              <a:buClr>
                <a:srgbClr val="415995"/>
              </a:buClr>
              <a:buSzPct val="64000"/>
              <a:buFont typeface="Lucida Grande" pitchFamily="-97" charset="0"/>
              <a:buChar char="▪"/>
              <a:defRPr/>
            </a:pPr>
            <a:r>
              <a:rPr lang="en-US" sz="2800" dirty="0" err="1">
                <a:solidFill>
                  <a:srgbClr val="FF0000"/>
                </a:solidFill>
                <a:latin typeface="Vista Sans OT Reg" pitchFamily="-97" charset="0"/>
                <a:sym typeface="Vista Sans OT Reg" pitchFamily="-97" charset="0"/>
              </a:rPr>
              <a:t>NetTime</a:t>
            </a:r>
            <a:endParaRPr lang="en-US" sz="2800" kern="0" dirty="0">
              <a:solidFill>
                <a:srgbClr val="FF0000"/>
              </a:solidFill>
              <a:latin typeface="+mn-lt"/>
              <a:ea typeface="+mn-ea"/>
              <a:cs typeface="+mn-cs"/>
              <a:sym typeface="Vista Sans OT Reg" pitchFamily="-97" charset="0"/>
            </a:endParaRPr>
          </a:p>
        </p:txBody>
      </p:sp>
      <p:sp>
        <p:nvSpPr>
          <p:cNvPr id="47" name="Rectangle 2"/>
          <p:cNvSpPr txBox="1">
            <a:spLocks noChangeArrowheads="1"/>
          </p:cNvSpPr>
          <p:nvPr/>
        </p:nvSpPr>
        <p:spPr bwMode="auto">
          <a:xfrm>
            <a:off x="6273800" y="3149600"/>
            <a:ext cx="1219200" cy="1066800"/>
          </a:xfrm>
          <a:prstGeom prst="rect">
            <a:avLst/>
          </a:prstGeom>
          <a:noFill/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marL="214313" indent="-214313">
              <a:lnSpc>
                <a:spcPct val="110000"/>
              </a:lnSpc>
              <a:spcBef>
                <a:spcPts val="1700"/>
              </a:spcBef>
              <a:buClr>
                <a:srgbClr val="415995"/>
              </a:buClr>
              <a:buSzPct val="64000"/>
              <a:defRPr/>
            </a:pPr>
            <a:r>
              <a:rPr lang="en-US" sz="2800" dirty="0">
                <a:solidFill>
                  <a:srgbClr val="FF0000"/>
                </a:solidFill>
                <a:latin typeface="Vista Sans OT Reg" pitchFamily="-97" charset="0"/>
                <a:sym typeface="Vista Sans OT Reg" pitchFamily="-97" charset="0"/>
              </a:rPr>
              <a:t>Render Time</a:t>
            </a:r>
            <a:endParaRPr lang="en-US" sz="2800" kern="0" dirty="0">
              <a:solidFill>
                <a:srgbClr val="FF0000"/>
              </a:solidFill>
              <a:latin typeface="+mn-lt"/>
              <a:ea typeface="+mn-ea"/>
              <a:cs typeface="+mn-cs"/>
              <a:sym typeface="Vista Sans OT Reg" pitchFamily="-97" charset="0"/>
            </a:endParaRPr>
          </a:p>
        </p:txBody>
      </p:sp>
      <p:sp>
        <p:nvSpPr>
          <p:cNvPr id="28697" name="Left Brace 47"/>
          <p:cNvSpPr>
            <a:spLocks/>
          </p:cNvSpPr>
          <p:nvPr/>
        </p:nvSpPr>
        <p:spPr bwMode="auto">
          <a:xfrm>
            <a:off x="7467600" y="2921000"/>
            <a:ext cx="635000" cy="1447800"/>
          </a:xfrm>
          <a:prstGeom prst="leftBrace">
            <a:avLst>
              <a:gd name="adj1" fmla="val 29249"/>
              <a:gd name="adj2" fmla="val 53486"/>
            </a:avLst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698" name="Action Button: Forward or Next 27"/>
          <p:cNvSpPr>
            <a:spLocks noChangeArrowheads="1"/>
          </p:cNvSpPr>
          <p:nvPr/>
        </p:nvSpPr>
        <p:spPr bwMode="auto">
          <a:xfrm>
            <a:off x="8407400" y="3552825"/>
            <a:ext cx="654050" cy="434975"/>
          </a:xfrm>
          <a:prstGeom prst="actionButtonForwardNext">
            <a:avLst/>
          </a:prstGeom>
          <a:solidFill>
            <a:srgbClr val="F0C423"/>
          </a:solidFill>
          <a:ln w="25400">
            <a:noFill/>
            <a:round/>
            <a:headEnd type="arrow" w="med" len="med"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28699" name="Straight Arrow Connector 32"/>
          <p:cNvCxnSpPr>
            <a:cxnSpLocks noChangeShapeType="1"/>
          </p:cNvCxnSpPr>
          <p:nvPr/>
        </p:nvCxnSpPr>
        <p:spPr bwMode="auto">
          <a:xfrm>
            <a:off x="9550400" y="3530600"/>
            <a:ext cx="1547813" cy="38100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8700" name="Straight Arrow Connector 68"/>
          <p:cNvCxnSpPr>
            <a:cxnSpLocks noChangeShapeType="1"/>
          </p:cNvCxnSpPr>
          <p:nvPr/>
        </p:nvCxnSpPr>
        <p:spPr bwMode="auto">
          <a:xfrm rot="10800000">
            <a:off x="9574213" y="3683000"/>
            <a:ext cx="1524000" cy="38100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8701" name="Straight Arrow Connector 32"/>
          <p:cNvCxnSpPr>
            <a:cxnSpLocks noChangeShapeType="1"/>
          </p:cNvCxnSpPr>
          <p:nvPr/>
        </p:nvCxnSpPr>
        <p:spPr bwMode="auto">
          <a:xfrm>
            <a:off x="9526588" y="3835400"/>
            <a:ext cx="1547812" cy="38100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8702" name="Straight Arrow Connector 68"/>
          <p:cNvCxnSpPr>
            <a:cxnSpLocks noChangeShapeType="1"/>
          </p:cNvCxnSpPr>
          <p:nvPr/>
        </p:nvCxnSpPr>
        <p:spPr bwMode="auto">
          <a:xfrm rot="10800000">
            <a:off x="9550400" y="3987800"/>
            <a:ext cx="1524000" cy="38100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 txBox="1">
            <a:spLocks noChangeArrowheads="1"/>
          </p:cNvSpPr>
          <p:nvPr/>
        </p:nvSpPr>
        <p:spPr bwMode="auto">
          <a:xfrm>
            <a:off x="1168400" y="2540000"/>
            <a:ext cx="10439400" cy="5257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marL="671513" lvl="1" indent="-214313">
              <a:lnSpc>
                <a:spcPct val="110000"/>
              </a:lnSpc>
              <a:spcBef>
                <a:spcPts val="1700"/>
              </a:spcBef>
              <a:buClr>
                <a:srgbClr val="415995"/>
              </a:buClr>
              <a:buSzPct val="64000"/>
            </a:pPr>
            <a:endParaRPr lang="en-US" sz="3200" b="1" dirty="0" smtClean="0"/>
          </a:p>
          <a:p>
            <a:pPr marL="671513" lvl="1" indent="-214313">
              <a:lnSpc>
                <a:spcPct val="110000"/>
              </a:lnSpc>
              <a:spcBef>
                <a:spcPts val="1700"/>
              </a:spcBef>
              <a:buClr>
                <a:srgbClr val="415995"/>
              </a:buClr>
              <a:buSzPct val="64000"/>
              <a:buFont typeface="Lucida Grande" pitchFamily="-112" charset="0"/>
              <a:buChar char="▪"/>
            </a:pPr>
            <a:r>
              <a:rPr lang="en-US" sz="3200" b="1" dirty="0" err="1" smtClean="0"/>
              <a:t>RenderTime</a:t>
            </a:r>
            <a:r>
              <a:rPr lang="en-US" sz="3200" b="1" dirty="0"/>
              <a:t>:</a:t>
            </a:r>
            <a:r>
              <a:rPr lang="en-US" sz="3200" b="1" dirty="0" smtClean="0"/>
              <a:t> ~50% of end-user latency</a:t>
            </a:r>
          </a:p>
          <a:p>
            <a:pPr marL="671513" lvl="1" indent="-214313">
              <a:lnSpc>
                <a:spcPct val="110000"/>
              </a:lnSpc>
              <a:spcBef>
                <a:spcPts val="1700"/>
              </a:spcBef>
              <a:buClr>
                <a:srgbClr val="415995"/>
              </a:buClr>
              <a:buSzPct val="64000"/>
              <a:buFont typeface="Lucida Grande" pitchFamily="-112" charset="0"/>
              <a:buChar char="▪"/>
            </a:pPr>
            <a:endParaRPr lang="en-US" sz="3200" b="1" dirty="0" smtClean="0"/>
          </a:p>
          <a:p>
            <a:pPr marL="671513" lvl="1" indent="-214313">
              <a:lnSpc>
                <a:spcPct val="110000"/>
              </a:lnSpc>
              <a:spcBef>
                <a:spcPts val="1700"/>
              </a:spcBef>
              <a:buClr>
                <a:srgbClr val="415995"/>
              </a:buClr>
              <a:buSzPct val="64000"/>
              <a:buFont typeface="Lucida Grande" pitchFamily="-112" charset="0"/>
              <a:buChar char="▪"/>
            </a:pPr>
            <a:r>
              <a:rPr lang="en-US" sz="3200" b="1" dirty="0" err="1" smtClean="0"/>
              <a:t>NetTime</a:t>
            </a:r>
            <a:r>
              <a:rPr lang="en-US" sz="3200" b="1" dirty="0"/>
              <a:t>:</a:t>
            </a:r>
            <a:r>
              <a:rPr lang="en-US" sz="3200" b="1" dirty="0" smtClean="0"/>
              <a:t>        ~25% of end-user latency</a:t>
            </a:r>
          </a:p>
          <a:p>
            <a:pPr marL="671513" lvl="1" indent="-214313">
              <a:lnSpc>
                <a:spcPct val="110000"/>
              </a:lnSpc>
              <a:spcBef>
                <a:spcPts val="1700"/>
              </a:spcBef>
              <a:buClr>
                <a:srgbClr val="415995"/>
              </a:buClr>
              <a:buSzPct val="64000"/>
              <a:buFont typeface="Lucida Grande" pitchFamily="-112" charset="0"/>
              <a:buChar char="▪"/>
            </a:pPr>
            <a:endParaRPr lang="en-US" sz="3200" b="1" dirty="0" smtClean="0"/>
          </a:p>
          <a:p>
            <a:pPr marL="671513" lvl="1" indent="-214313">
              <a:lnSpc>
                <a:spcPct val="110000"/>
              </a:lnSpc>
              <a:spcBef>
                <a:spcPts val="1700"/>
              </a:spcBef>
              <a:buClr>
                <a:srgbClr val="415995"/>
              </a:buClr>
              <a:buSzPct val="64000"/>
              <a:buFont typeface="Lucida Grande" pitchFamily="-112" charset="0"/>
              <a:buChar char="▪"/>
            </a:pPr>
            <a:r>
              <a:rPr lang="en-US" sz="3200" b="1" dirty="0" err="1" smtClean="0"/>
              <a:t>GenTime</a:t>
            </a:r>
            <a:r>
              <a:rPr lang="en-US" sz="3200" b="1" dirty="0"/>
              <a:t>:</a:t>
            </a:r>
            <a:r>
              <a:rPr lang="en-US" sz="3200" b="1" dirty="0" smtClean="0"/>
              <a:t>       ~25% of end-user latency</a:t>
            </a:r>
          </a:p>
        </p:txBody>
      </p:sp>
      <p:sp>
        <p:nvSpPr>
          <p:cNvPr id="40963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Site speed: </a:t>
            </a:r>
            <a:r>
              <a:rPr lang="en-US" sz="3600" smtClean="0"/>
              <a:t>end-to-end latency experienced by users</a:t>
            </a:r>
          </a:p>
        </p:txBody>
      </p:sp>
      <p:sp>
        <p:nvSpPr>
          <p:cNvPr id="40964" name="Rectangle 23"/>
          <p:cNvSpPr>
            <a:spLocks noChangeArrowheads="1"/>
          </p:cNvSpPr>
          <p:nvPr/>
        </p:nvSpPr>
        <p:spPr bwMode="auto">
          <a:xfrm>
            <a:off x="1168400" y="1701800"/>
            <a:ext cx="10439400" cy="584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/>
              <a:t>User latency = RenderTime + NetTime + GenTime</a:t>
            </a:r>
          </a:p>
        </p:txBody>
      </p:sp>
    </p:spTree>
  </p:cSld>
  <p:clrMapOvr>
    <a:masterClrMapping/>
  </p:clrMapOvr>
  <mc:AlternateContent xmlns:mp="http://schemas.microsoft.com/office/mac/powerpoint/2008/main">
    <mc:Choice Requires="mp">
      <mp:transition spd="med">
        <mp:cube dir="u"/>
      </mp:transition>
    </mc:Choice>
    <mc:Fallback xmlns:mv="urn:schemas-microsoft-com:mac:vml" xmlns:mc="http://schemas.openxmlformats.org/markup-compatibility/2006" xmlns:p="http://schemas.openxmlformats.org/presentationml/2006/main" xmlns:r="http://schemas.openxmlformats.org/officeDocument/2006/relationships" xmlns:a="http://schemas.openxmlformats.org/drawingml/2006/main" xmlns="" xmlns:mp="http://schemas.microsoft.com/office/mac/powerpoint/2008/main">
      <p:transition spd="med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 txBox="1">
            <a:spLocks noChangeArrowheads="1"/>
          </p:cNvSpPr>
          <p:nvPr/>
        </p:nvSpPr>
        <p:spPr bwMode="auto">
          <a:xfrm>
            <a:off x="1168400" y="2540000"/>
            <a:ext cx="10439400" cy="5257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marL="671513" lvl="1" indent="-214313">
              <a:lnSpc>
                <a:spcPct val="110000"/>
              </a:lnSpc>
              <a:spcBef>
                <a:spcPts val="1700"/>
              </a:spcBef>
              <a:buClr>
                <a:srgbClr val="415995"/>
              </a:buClr>
              <a:buSzPct val="64000"/>
            </a:pPr>
            <a:endParaRPr lang="en-US" sz="3200" b="1" dirty="0" smtClean="0"/>
          </a:p>
          <a:p>
            <a:pPr marL="671513" lvl="1" indent="-214313">
              <a:lnSpc>
                <a:spcPct val="110000"/>
              </a:lnSpc>
              <a:spcBef>
                <a:spcPts val="1700"/>
              </a:spcBef>
              <a:buClr>
                <a:srgbClr val="415995"/>
              </a:buClr>
              <a:buSzPct val="64000"/>
              <a:buFont typeface="Lucida Grande" pitchFamily="-112" charset="0"/>
              <a:buChar char="▪"/>
            </a:pPr>
            <a:r>
              <a:rPr lang="en-US" sz="3200" b="1" dirty="0" err="1" smtClean="0"/>
              <a:t>RenderTime</a:t>
            </a:r>
            <a:r>
              <a:rPr lang="en-US" sz="3200" b="1" dirty="0"/>
              <a:t>:</a:t>
            </a:r>
            <a:r>
              <a:rPr lang="en-US" sz="3200" b="1" dirty="0" smtClean="0"/>
              <a:t> ~50% of end-user latency</a:t>
            </a:r>
          </a:p>
          <a:p>
            <a:pPr marL="671513" lvl="1" indent="-214313">
              <a:lnSpc>
                <a:spcPct val="110000"/>
              </a:lnSpc>
              <a:spcBef>
                <a:spcPts val="1700"/>
              </a:spcBef>
              <a:buClr>
                <a:srgbClr val="415995"/>
              </a:buClr>
              <a:buSzPct val="64000"/>
              <a:buFont typeface="Lucida Grande" pitchFamily="-112" charset="0"/>
              <a:buChar char="▪"/>
            </a:pPr>
            <a:endParaRPr lang="en-US" sz="3200" b="1" dirty="0" smtClean="0"/>
          </a:p>
          <a:p>
            <a:pPr marL="671513" lvl="1" indent="-214313">
              <a:lnSpc>
                <a:spcPct val="110000"/>
              </a:lnSpc>
              <a:spcBef>
                <a:spcPts val="1700"/>
              </a:spcBef>
              <a:buClr>
                <a:srgbClr val="415995"/>
              </a:buClr>
              <a:buSzPct val="64000"/>
              <a:buFont typeface="Lucida Grande" pitchFamily="-112" charset="0"/>
              <a:buChar char="▪"/>
            </a:pPr>
            <a:r>
              <a:rPr lang="en-US" sz="3200" b="1" dirty="0" err="1" smtClean="0">
                <a:solidFill>
                  <a:schemeClr val="tx2"/>
                </a:solidFill>
              </a:rPr>
              <a:t>NetTime</a:t>
            </a:r>
            <a:r>
              <a:rPr lang="en-US" sz="3200" b="1" dirty="0">
                <a:solidFill>
                  <a:schemeClr val="tx2"/>
                </a:solidFill>
              </a:rPr>
              <a:t>:</a:t>
            </a:r>
            <a:r>
              <a:rPr lang="en-US" sz="3200" b="1" dirty="0" smtClean="0">
                <a:solidFill>
                  <a:schemeClr val="tx2"/>
                </a:solidFill>
              </a:rPr>
              <a:t>        ~25% of end-user latency</a:t>
            </a:r>
          </a:p>
          <a:p>
            <a:pPr marL="671513" lvl="1" indent="-214313">
              <a:lnSpc>
                <a:spcPct val="110000"/>
              </a:lnSpc>
              <a:spcBef>
                <a:spcPts val="1700"/>
              </a:spcBef>
              <a:buClr>
                <a:srgbClr val="415995"/>
              </a:buClr>
              <a:buSzPct val="64000"/>
              <a:buFont typeface="Lucida Grande" pitchFamily="-112" charset="0"/>
              <a:buChar char="▪"/>
            </a:pPr>
            <a:endParaRPr lang="en-US" sz="3200" b="1" dirty="0" smtClean="0">
              <a:solidFill>
                <a:schemeClr val="tx2"/>
              </a:solidFill>
            </a:endParaRPr>
          </a:p>
          <a:p>
            <a:pPr marL="671513" lvl="1" indent="-214313">
              <a:lnSpc>
                <a:spcPct val="110000"/>
              </a:lnSpc>
              <a:spcBef>
                <a:spcPts val="1700"/>
              </a:spcBef>
              <a:buClr>
                <a:srgbClr val="415995"/>
              </a:buClr>
              <a:buSzPct val="64000"/>
              <a:buFont typeface="Lucida Grande" pitchFamily="-112" charset="0"/>
              <a:buChar char="▪"/>
            </a:pPr>
            <a:r>
              <a:rPr lang="en-US" sz="3200" b="1" dirty="0" err="1" smtClean="0">
                <a:solidFill>
                  <a:schemeClr val="tx2"/>
                </a:solidFill>
              </a:rPr>
              <a:t>GenTime</a:t>
            </a:r>
            <a:r>
              <a:rPr lang="en-US" sz="3200" b="1" dirty="0">
                <a:solidFill>
                  <a:schemeClr val="tx2"/>
                </a:solidFill>
              </a:rPr>
              <a:t>:</a:t>
            </a:r>
            <a:r>
              <a:rPr lang="en-US" sz="3200" b="1" dirty="0" smtClean="0">
                <a:solidFill>
                  <a:schemeClr val="tx2"/>
                </a:solidFill>
              </a:rPr>
              <a:t>       ~25% of end-user latency</a:t>
            </a:r>
          </a:p>
        </p:txBody>
      </p:sp>
      <p:sp>
        <p:nvSpPr>
          <p:cNvPr id="40963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Site speed: </a:t>
            </a:r>
            <a:r>
              <a:rPr lang="en-US" sz="3600" smtClean="0"/>
              <a:t>end-to-end latency experienced by users</a:t>
            </a:r>
          </a:p>
        </p:txBody>
      </p:sp>
      <p:sp>
        <p:nvSpPr>
          <p:cNvPr id="40964" name="Rectangle 23"/>
          <p:cNvSpPr>
            <a:spLocks noChangeArrowheads="1"/>
          </p:cNvSpPr>
          <p:nvPr/>
        </p:nvSpPr>
        <p:spPr bwMode="auto">
          <a:xfrm>
            <a:off x="1168400" y="1701800"/>
            <a:ext cx="10439400" cy="584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/>
              <a:t>User latency = RenderTime + NetTime + GenTime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Cavalry: </a:t>
            </a:r>
            <a:r>
              <a:rPr lang="en-US" dirty="0" smtClean="0">
                <a:solidFill>
                  <a:srgbClr val="AFBEE3"/>
                </a:solidFill>
              </a:rPr>
              <a:t>Site speed monitoring</a:t>
            </a:r>
          </a:p>
        </p:txBody>
      </p:sp>
    </p:spTree>
  </p:cSld>
  <p:clrMapOvr>
    <a:masterClrMapping/>
  </p:clrMapOvr>
  <mc:AlternateContent xmlns:mp="http://schemas.microsoft.com/office/mac/powerpoint/2008/main">
    <mc:Choice Requires="mp">
      <mp:transition spd="med">
        <mp:cube/>
      </mp:transition>
    </mc:Choice>
    <mc:Fallback xmlns:mv="urn:schemas-microsoft-com:mac:vml" xmlns:mc="http://schemas.openxmlformats.org/markup-compatibility/2006" xmlns:p="http://schemas.openxmlformats.org/presentationml/2006/main" xmlns:r="http://schemas.openxmlformats.org/officeDocument/2006/relationships" xmlns:a="http://schemas.openxmlformats.org/drawingml/2006/main" xmlns="" xmlns:mp="http://schemas.microsoft.com/office/mac/powerpoint/2008/main">
      <p:transition spd="med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 descr="Picture 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20850"/>
            <a:ext cx="13004800" cy="5081750"/>
          </a:xfrm>
          <a:prstGeom prst="rect">
            <a:avLst/>
          </a:prstGeom>
        </p:spPr>
      </p:pic>
      <p:sp>
        <p:nvSpPr>
          <p:cNvPr id="552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User-based measurement</a:t>
            </a:r>
          </a:p>
        </p:txBody>
      </p:sp>
      <p:sp>
        <p:nvSpPr>
          <p:cNvPr id="55300" name="Rectangle 2"/>
          <p:cNvSpPr txBox="1">
            <a:spLocks noChangeArrowheads="1"/>
          </p:cNvSpPr>
          <p:nvPr/>
        </p:nvSpPr>
        <p:spPr bwMode="auto">
          <a:xfrm>
            <a:off x="5207000" y="1778000"/>
            <a:ext cx="1676400" cy="609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marL="214313" indent="-214313" algn="ctr">
              <a:lnSpc>
                <a:spcPct val="110000"/>
              </a:lnSpc>
              <a:spcBef>
                <a:spcPts val="1700"/>
              </a:spcBef>
              <a:buClr>
                <a:srgbClr val="415995"/>
              </a:buClr>
              <a:buSzPct val="64000"/>
            </a:pPr>
            <a:r>
              <a:rPr lang="en-US" sz="2800" dirty="0" smtClean="0">
                <a:solidFill>
                  <a:srgbClr val="FF0000"/>
                </a:solidFill>
              </a:rPr>
              <a:t>Server</a:t>
            </a:r>
          </a:p>
          <a:p>
            <a:pPr marL="214313" indent="-214313" algn="ctr">
              <a:lnSpc>
                <a:spcPct val="110000"/>
              </a:lnSpc>
              <a:spcBef>
                <a:spcPts val="1700"/>
              </a:spcBef>
              <a:buClr>
                <a:srgbClr val="415995"/>
              </a:buClr>
              <a:buSzPct val="64000"/>
            </a:pPr>
            <a:endParaRPr lang="en-US" sz="2800" dirty="0">
              <a:solidFill>
                <a:srgbClr val="FF0000"/>
              </a:solidFill>
              <a:latin typeface="Vista Sans OT Medium" pitchFamily="-112" charset="0"/>
              <a:ea typeface="ヒラギノ角ゴ ProN W6" charset="-128"/>
              <a:cs typeface="ヒラギノ角ゴ ProN W6" charset="-128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7188200" y="2235200"/>
            <a:ext cx="1828800" cy="533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marL="214313" indent="-214313" algn="ctr">
              <a:lnSpc>
                <a:spcPct val="110000"/>
              </a:lnSpc>
              <a:spcBef>
                <a:spcPts val="1700"/>
              </a:spcBef>
              <a:buClr>
                <a:srgbClr val="415995"/>
              </a:buClr>
              <a:buSzPct val="64000"/>
              <a:defRPr/>
            </a:pPr>
            <a:r>
              <a:rPr lang="en-US" sz="2800" dirty="0" smtClean="0">
                <a:solidFill>
                  <a:srgbClr val="FF0000"/>
                </a:solidFill>
                <a:latin typeface="Vista Sans OT Reg" pitchFamily="-97" charset="0"/>
                <a:sym typeface="Vista Sans OT Reg" pitchFamily="-97" charset="0"/>
              </a:rPr>
              <a:t>JS</a:t>
            </a:r>
            <a:endParaRPr lang="en-US" sz="2800" kern="0" dirty="0">
              <a:solidFill>
                <a:srgbClr val="FF0000"/>
              </a:solidFill>
              <a:latin typeface="+mn-lt"/>
              <a:ea typeface="+mn-ea"/>
              <a:cs typeface="+mn-cs"/>
              <a:sym typeface="Vista Sans OT Reg" pitchFamily="-97" charset="0"/>
            </a:endParaRPr>
          </a:p>
        </p:txBody>
      </p:sp>
      <p:sp>
        <p:nvSpPr>
          <p:cNvPr id="55304" name="Rectangle 2"/>
          <p:cNvSpPr txBox="1">
            <a:spLocks noChangeArrowheads="1"/>
          </p:cNvSpPr>
          <p:nvPr/>
        </p:nvSpPr>
        <p:spPr bwMode="auto">
          <a:xfrm>
            <a:off x="9169400" y="711200"/>
            <a:ext cx="3276600" cy="1219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marL="214313" indent="-214313">
              <a:lnSpc>
                <a:spcPct val="110000"/>
              </a:lnSpc>
              <a:spcBef>
                <a:spcPts val="1700"/>
              </a:spcBef>
              <a:buClr>
                <a:srgbClr val="415995"/>
              </a:buClr>
              <a:buSzPct val="64000"/>
            </a:pPr>
            <a:r>
              <a:rPr lang="en-US" sz="2800" dirty="0" smtClean="0">
                <a:solidFill>
                  <a:srgbClr val="FF0000"/>
                </a:solidFill>
              </a:rPr>
              <a:t>All content loaded, </a:t>
            </a:r>
            <a:r>
              <a:rPr lang="en-US" sz="2800" dirty="0" smtClean="0">
                <a:solidFill>
                  <a:srgbClr val="FF0000"/>
                </a:solidFill>
                <a:latin typeface="Vista Sans OT Medium" pitchFamily="-112" charset="0"/>
                <a:ea typeface="ヒラギノ角ゴ ProN W6" charset="-128"/>
                <a:cs typeface="ヒラギノ角ゴ ProN W6" charset="-128"/>
              </a:rPr>
              <a:t>Page Interactive</a:t>
            </a:r>
            <a:endParaRPr lang="en-US" sz="2800" dirty="0">
              <a:solidFill>
                <a:srgbClr val="FF0000"/>
              </a:solidFill>
              <a:latin typeface="Vista Sans OT Medium" pitchFamily="-112" charset="0"/>
              <a:ea typeface="ヒラギノ角ゴ ProN W6" charset="-128"/>
              <a:cs typeface="ヒラギノ角ゴ ProN W6" charset="-128"/>
            </a:endParaRPr>
          </a:p>
        </p:txBody>
      </p:sp>
      <p:cxnSp>
        <p:nvCxnSpPr>
          <p:cNvPr id="55306" name="Straight Arrow Connector 13"/>
          <p:cNvCxnSpPr>
            <a:cxnSpLocks noChangeShapeType="1"/>
          </p:cNvCxnSpPr>
          <p:nvPr/>
        </p:nvCxnSpPr>
        <p:spPr bwMode="auto">
          <a:xfrm>
            <a:off x="8636000" y="1395413"/>
            <a:ext cx="533400" cy="1587"/>
          </a:xfrm>
          <a:prstGeom prst="straightConnector1">
            <a:avLst/>
          </a:prstGeom>
          <a:noFill/>
          <a:ln w="25400">
            <a:noFill/>
            <a:round/>
            <a:headEnd/>
            <a:tailEnd type="arrow" w="med" len="med"/>
          </a:ln>
        </p:spPr>
      </p:cxnSp>
      <p:cxnSp>
        <p:nvCxnSpPr>
          <p:cNvPr id="55307" name="Straight Arrow Connector 14"/>
          <p:cNvCxnSpPr>
            <a:cxnSpLocks noChangeShapeType="1"/>
          </p:cNvCxnSpPr>
          <p:nvPr/>
        </p:nvCxnSpPr>
        <p:spPr bwMode="auto">
          <a:xfrm rot="5400000" flipH="1" flipV="1">
            <a:off x="7009209" y="3784997"/>
            <a:ext cx="2185988" cy="794"/>
          </a:xfrm>
          <a:prstGeom prst="straightConnector1">
            <a:avLst/>
          </a:prstGeom>
          <a:noFill/>
          <a:ln w="25400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55311" name="Straight Arrow Connector 18"/>
          <p:cNvCxnSpPr>
            <a:cxnSpLocks noChangeShapeType="1"/>
          </p:cNvCxnSpPr>
          <p:nvPr/>
        </p:nvCxnSpPr>
        <p:spPr bwMode="auto">
          <a:xfrm rot="16200000" flipV="1">
            <a:off x="10274301" y="2654300"/>
            <a:ext cx="1752601" cy="1"/>
          </a:xfrm>
          <a:prstGeom prst="straightConnector1">
            <a:avLst/>
          </a:prstGeom>
          <a:noFill/>
          <a:ln w="25400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20" name="Rectangle 2"/>
          <p:cNvSpPr txBox="1">
            <a:spLocks noChangeArrowheads="1"/>
          </p:cNvSpPr>
          <p:nvPr/>
        </p:nvSpPr>
        <p:spPr bwMode="auto">
          <a:xfrm>
            <a:off x="11531600" y="2082800"/>
            <a:ext cx="1219200" cy="76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marL="214313" indent="-214313" algn="ctr">
              <a:lnSpc>
                <a:spcPct val="110000"/>
              </a:lnSpc>
              <a:spcBef>
                <a:spcPts val="1700"/>
              </a:spcBef>
              <a:buClr>
                <a:srgbClr val="415995"/>
              </a:buClr>
              <a:buSzPct val="64000"/>
              <a:defRPr/>
            </a:pPr>
            <a:r>
              <a:rPr lang="en-US" sz="2800" dirty="0" smtClean="0">
                <a:solidFill>
                  <a:srgbClr val="FF0000"/>
                </a:solidFill>
                <a:latin typeface="Vista Sans OT Reg" pitchFamily="-97" charset="0"/>
                <a:sym typeface="Vista Sans OT Reg" pitchFamily="-97" charset="0"/>
              </a:rPr>
              <a:t>Report</a:t>
            </a:r>
            <a:endParaRPr lang="en-US" sz="2800" kern="0" dirty="0">
              <a:solidFill>
                <a:srgbClr val="FF0000"/>
              </a:solidFill>
              <a:latin typeface="+mn-lt"/>
              <a:ea typeface="+mn-ea"/>
              <a:cs typeface="+mn-cs"/>
              <a:sym typeface="Vista Sans OT Reg" pitchFamily="-97" charset="0"/>
            </a:endParaRPr>
          </a:p>
        </p:txBody>
      </p:sp>
      <p:cxnSp>
        <p:nvCxnSpPr>
          <p:cNvPr id="55313" name="Straight Arrow Connector 20"/>
          <p:cNvCxnSpPr>
            <a:cxnSpLocks noChangeShapeType="1"/>
          </p:cNvCxnSpPr>
          <p:nvPr/>
        </p:nvCxnSpPr>
        <p:spPr bwMode="auto">
          <a:xfrm rot="16200000" flipV="1">
            <a:off x="5385594" y="3023393"/>
            <a:ext cx="1166812" cy="1"/>
          </a:xfrm>
          <a:prstGeom prst="straightConnector1">
            <a:avLst/>
          </a:prstGeom>
          <a:noFill/>
          <a:ln w="25400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55314" name="Rectangle 3"/>
          <p:cNvSpPr txBox="1">
            <a:spLocks noChangeArrowheads="1"/>
          </p:cNvSpPr>
          <p:nvPr/>
        </p:nvSpPr>
        <p:spPr bwMode="auto">
          <a:xfrm>
            <a:off x="787400" y="1397000"/>
            <a:ext cx="10972800" cy="1447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marL="342900" indent="-342900" eaLnBrk="0" hangingPunct="0">
              <a:spcBef>
                <a:spcPts val="3300"/>
              </a:spcBef>
            </a:pPr>
            <a:r>
              <a:rPr lang="en-US" altLang="zh-CN" sz="3400" dirty="0" smtClean="0">
                <a:solidFill>
                  <a:srgbClr val="7183B2"/>
                </a:solidFill>
                <a:latin typeface="Vista Sans OT Medium" pitchFamily="-112" charset="0"/>
                <a:ea typeface="ヒラギノ角ゴ ProN W6" charset="-128"/>
                <a:cs typeface="ヒラギノ角ゴ ProN W6" charset="-128"/>
                <a:sym typeface="Vista Sans OT Medium" pitchFamily="-112" charset="0"/>
              </a:rPr>
              <a:t>What’s our speed?</a:t>
            </a:r>
            <a:endParaRPr lang="en-US" altLang="zh-CN" sz="3400" dirty="0" smtClean="0">
              <a:solidFill>
                <a:srgbClr val="7183B2"/>
              </a:solidFill>
              <a:sym typeface="Vista Sans OT Medium" pitchFamily="-112" charset="0"/>
            </a:endParaRPr>
          </a:p>
          <a:p>
            <a:pPr marL="214313" lvl="1" indent="-214313" eaLnBrk="0" hangingPunct="0">
              <a:lnSpc>
                <a:spcPct val="110000"/>
              </a:lnSpc>
              <a:spcBef>
                <a:spcPts val="1700"/>
              </a:spcBef>
              <a:buClr>
                <a:srgbClr val="415995"/>
              </a:buClr>
              <a:buSzPct val="64000"/>
              <a:buFont typeface="Lucida Grande" pitchFamily="-112" charset="0"/>
              <a:buChar char="▪"/>
            </a:pPr>
            <a:r>
              <a:rPr lang="en-US" sz="2800" dirty="0" smtClean="0">
                <a:solidFill>
                  <a:schemeClr val="tx1"/>
                </a:solidFill>
              </a:rPr>
              <a:t>sampling </a:t>
            </a:r>
            <a:r>
              <a:rPr lang="en-US" sz="2800" dirty="0">
                <a:solidFill>
                  <a:schemeClr val="tx1"/>
                </a:solidFill>
              </a:rPr>
              <a:t>1/10000 page </a:t>
            </a:r>
            <a:r>
              <a:rPr lang="en-US" sz="2800" dirty="0" smtClean="0">
                <a:solidFill>
                  <a:schemeClr val="tx1"/>
                </a:solidFill>
              </a:rPr>
              <a:t>loads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24" name="Rectangle 2"/>
          <p:cNvSpPr txBox="1">
            <a:spLocks noChangeArrowheads="1"/>
          </p:cNvSpPr>
          <p:nvPr/>
        </p:nvSpPr>
        <p:spPr bwMode="auto">
          <a:xfrm>
            <a:off x="6578600" y="1168400"/>
            <a:ext cx="1981200" cy="533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marL="214313" indent="-214313" algn="ctr">
              <a:lnSpc>
                <a:spcPct val="110000"/>
              </a:lnSpc>
              <a:spcBef>
                <a:spcPts val="1700"/>
              </a:spcBef>
              <a:buClr>
                <a:srgbClr val="415995"/>
              </a:buClr>
              <a:buSzPct val="64000"/>
            </a:pPr>
            <a:r>
              <a:rPr lang="en-US" sz="2800" dirty="0">
                <a:solidFill>
                  <a:srgbClr val="FF0000"/>
                </a:solidFill>
              </a:rPr>
              <a:t>First bytes of HTML</a:t>
            </a:r>
            <a:endParaRPr lang="en-US" sz="2800" dirty="0">
              <a:solidFill>
                <a:srgbClr val="FF0000"/>
              </a:solidFill>
              <a:latin typeface="Vista Sans OT Medium" pitchFamily="-112" charset="0"/>
              <a:ea typeface="ヒラギノ角ゴ ProN W6" charset="-128"/>
              <a:cs typeface="ヒラギノ角ゴ ProN W6" charset="-128"/>
            </a:endParaRPr>
          </a:p>
        </p:txBody>
      </p:sp>
      <p:cxnSp>
        <p:nvCxnSpPr>
          <p:cNvPr id="25" name="Straight Arrow Connector 14"/>
          <p:cNvCxnSpPr>
            <a:cxnSpLocks noChangeShapeType="1"/>
          </p:cNvCxnSpPr>
          <p:nvPr/>
        </p:nvCxnSpPr>
        <p:spPr bwMode="auto">
          <a:xfrm rot="5400000" flipH="1" flipV="1">
            <a:off x="5905103" y="2603897"/>
            <a:ext cx="1956594" cy="1588"/>
          </a:xfrm>
          <a:prstGeom prst="straightConnector1">
            <a:avLst/>
          </a:prstGeom>
          <a:noFill/>
          <a:ln w="25400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32" name="Straight Arrow Connector 18"/>
          <p:cNvCxnSpPr>
            <a:cxnSpLocks noChangeShapeType="1"/>
          </p:cNvCxnSpPr>
          <p:nvPr/>
        </p:nvCxnSpPr>
        <p:spPr bwMode="auto">
          <a:xfrm rot="16200000" flipV="1">
            <a:off x="9740901" y="5168899"/>
            <a:ext cx="5105400" cy="2"/>
          </a:xfrm>
          <a:prstGeom prst="straightConnector1">
            <a:avLst/>
          </a:prstGeom>
          <a:noFill/>
          <a:ln w="25400">
            <a:solidFill>
              <a:srgbClr val="FF0000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 descr="Picture 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20850"/>
            <a:ext cx="13004800" cy="5081750"/>
          </a:xfrm>
          <a:prstGeom prst="rect">
            <a:avLst/>
          </a:prstGeom>
        </p:spPr>
      </p:pic>
      <p:sp>
        <p:nvSpPr>
          <p:cNvPr id="552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User-based measurement</a:t>
            </a:r>
          </a:p>
        </p:txBody>
      </p:sp>
      <p:sp>
        <p:nvSpPr>
          <p:cNvPr id="55300" name="Rectangle 2"/>
          <p:cNvSpPr txBox="1">
            <a:spLocks noChangeArrowheads="1"/>
          </p:cNvSpPr>
          <p:nvPr/>
        </p:nvSpPr>
        <p:spPr bwMode="auto">
          <a:xfrm>
            <a:off x="5207000" y="1778000"/>
            <a:ext cx="1676400" cy="609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marL="214313" indent="-214313" algn="ctr">
              <a:lnSpc>
                <a:spcPct val="110000"/>
              </a:lnSpc>
              <a:spcBef>
                <a:spcPts val="1700"/>
              </a:spcBef>
              <a:buClr>
                <a:srgbClr val="415995"/>
              </a:buClr>
              <a:buSzPct val="64000"/>
            </a:pPr>
            <a:r>
              <a:rPr lang="en-US" sz="2800" dirty="0" smtClean="0">
                <a:solidFill>
                  <a:srgbClr val="FF0000"/>
                </a:solidFill>
              </a:rPr>
              <a:t>Server</a:t>
            </a:r>
          </a:p>
          <a:p>
            <a:pPr marL="214313" indent="-214313" algn="ctr">
              <a:lnSpc>
                <a:spcPct val="110000"/>
              </a:lnSpc>
              <a:spcBef>
                <a:spcPts val="1700"/>
              </a:spcBef>
              <a:buClr>
                <a:srgbClr val="415995"/>
              </a:buClr>
              <a:buSzPct val="64000"/>
            </a:pPr>
            <a:endParaRPr lang="en-US" sz="2800" dirty="0">
              <a:solidFill>
                <a:srgbClr val="FF0000"/>
              </a:solidFill>
              <a:latin typeface="Vista Sans OT Medium" pitchFamily="-112" charset="0"/>
              <a:ea typeface="ヒラギノ角ゴ ProN W6" charset="-128"/>
              <a:cs typeface="ヒラギノ角ゴ ProN W6" charset="-128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7188200" y="2235200"/>
            <a:ext cx="1828800" cy="533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marL="214313" indent="-214313" algn="ctr">
              <a:lnSpc>
                <a:spcPct val="110000"/>
              </a:lnSpc>
              <a:spcBef>
                <a:spcPts val="1700"/>
              </a:spcBef>
              <a:buClr>
                <a:srgbClr val="415995"/>
              </a:buClr>
              <a:buSzPct val="64000"/>
              <a:defRPr/>
            </a:pPr>
            <a:r>
              <a:rPr lang="en-US" sz="2800" dirty="0" smtClean="0">
                <a:solidFill>
                  <a:srgbClr val="FF0000"/>
                </a:solidFill>
                <a:latin typeface="Vista Sans OT Reg" pitchFamily="-97" charset="0"/>
                <a:sym typeface="Vista Sans OT Reg" pitchFamily="-97" charset="0"/>
              </a:rPr>
              <a:t>JS</a:t>
            </a:r>
            <a:endParaRPr lang="en-US" sz="2800" kern="0" dirty="0">
              <a:solidFill>
                <a:srgbClr val="FF0000"/>
              </a:solidFill>
              <a:latin typeface="+mn-lt"/>
              <a:ea typeface="+mn-ea"/>
              <a:cs typeface="+mn-cs"/>
              <a:sym typeface="Vista Sans OT Reg" pitchFamily="-97" charset="0"/>
            </a:endParaRPr>
          </a:p>
        </p:txBody>
      </p:sp>
      <p:sp>
        <p:nvSpPr>
          <p:cNvPr id="55304" name="Rectangle 2"/>
          <p:cNvSpPr txBox="1">
            <a:spLocks noChangeArrowheads="1"/>
          </p:cNvSpPr>
          <p:nvPr/>
        </p:nvSpPr>
        <p:spPr bwMode="auto">
          <a:xfrm>
            <a:off x="9169400" y="711200"/>
            <a:ext cx="3276600" cy="1219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marL="214313" indent="-214313">
              <a:lnSpc>
                <a:spcPct val="110000"/>
              </a:lnSpc>
              <a:spcBef>
                <a:spcPts val="1700"/>
              </a:spcBef>
              <a:buClr>
                <a:srgbClr val="415995"/>
              </a:buClr>
              <a:buSzPct val="64000"/>
            </a:pPr>
            <a:r>
              <a:rPr lang="en-US" sz="2800" dirty="0" smtClean="0">
                <a:solidFill>
                  <a:srgbClr val="FF0000"/>
                </a:solidFill>
              </a:rPr>
              <a:t>All content loaded, </a:t>
            </a:r>
            <a:r>
              <a:rPr lang="en-US" sz="2800" dirty="0" smtClean="0">
                <a:solidFill>
                  <a:srgbClr val="FF0000"/>
                </a:solidFill>
                <a:latin typeface="Vista Sans OT Medium" pitchFamily="-112" charset="0"/>
                <a:ea typeface="ヒラギノ角ゴ ProN W6" charset="-128"/>
                <a:cs typeface="ヒラギノ角ゴ ProN W6" charset="-128"/>
              </a:rPr>
              <a:t>Page Interactive</a:t>
            </a:r>
            <a:endParaRPr lang="en-US" sz="2800" dirty="0">
              <a:solidFill>
                <a:srgbClr val="FF0000"/>
              </a:solidFill>
              <a:latin typeface="Vista Sans OT Medium" pitchFamily="-112" charset="0"/>
              <a:ea typeface="ヒラギノ角ゴ ProN W6" charset="-128"/>
              <a:cs typeface="ヒラギノ角ゴ ProN W6" charset="-128"/>
            </a:endParaRPr>
          </a:p>
        </p:txBody>
      </p:sp>
      <p:cxnSp>
        <p:nvCxnSpPr>
          <p:cNvPr id="55306" name="Straight Arrow Connector 13"/>
          <p:cNvCxnSpPr>
            <a:cxnSpLocks noChangeShapeType="1"/>
          </p:cNvCxnSpPr>
          <p:nvPr/>
        </p:nvCxnSpPr>
        <p:spPr bwMode="auto">
          <a:xfrm>
            <a:off x="8636000" y="1395413"/>
            <a:ext cx="533400" cy="1587"/>
          </a:xfrm>
          <a:prstGeom prst="straightConnector1">
            <a:avLst/>
          </a:prstGeom>
          <a:noFill/>
          <a:ln w="25400">
            <a:noFill/>
            <a:round/>
            <a:headEnd/>
            <a:tailEnd type="arrow" w="med" len="med"/>
          </a:ln>
        </p:spPr>
      </p:cxnSp>
      <p:cxnSp>
        <p:nvCxnSpPr>
          <p:cNvPr id="55307" name="Straight Arrow Connector 14"/>
          <p:cNvCxnSpPr>
            <a:cxnSpLocks noChangeShapeType="1"/>
          </p:cNvCxnSpPr>
          <p:nvPr/>
        </p:nvCxnSpPr>
        <p:spPr bwMode="auto">
          <a:xfrm rot="5400000" flipH="1" flipV="1">
            <a:off x="7009209" y="3784997"/>
            <a:ext cx="2185988" cy="794"/>
          </a:xfrm>
          <a:prstGeom prst="straightConnector1">
            <a:avLst/>
          </a:prstGeom>
          <a:noFill/>
          <a:ln w="25400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55311" name="Straight Arrow Connector 18"/>
          <p:cNvCxnSpPr>
            <a:cxnSpLocks noChangeShapeType="1"/>
          </p:cNvCxnSpPr>
          <p:nvPr/>
        </p:nvCxnSpPr>
        <p:spPr bwMode="auto">
          <a:xfrm rot="16200000" flipV="1">
            <a:off x="10274301" y="2654300"/>
            <a:ext cx="1752601" cy="1"/>
          </a:xfrm>
          <a:prstGeom prst="straightConnector1">
            <a:avLst/>
          </a:prstGeom>
          <a:noFill/>
          <a:ln w="25400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20" name="Rectangle 2"/>
          <p:cNvSpPr txBox="1">
            <a:spLocks noChangeArrowheads="1"/>
          </p:cNvSpPr>
          <p:nvPr/>
        </p:nvSpPr>
        <p:spPr bwMode="auto">
          <a:xfrm>
            <a:off x="11531600" y="2082800"/>
            <a:ext cx="1219200" cy="76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marL="214313" indent="-214313" algn="ctr">
              <a:lnSpc>
                <a:spcPct val="110000"/>
              </a:lnSpc>
              <a:spcBef>
                <a:spcPts val="1700"/>
              </a:spcBef>
              <a:buClr>
                <a:srgbClr val="415995"/>
              </a:buClr>
              <a:buSzPct val="64000"/>
              <a:defRPr/>
            </a:pPr>
            <a:r>
              <a:rPr lang="en-US" sz="2800" dirty="0" smtClean="0">
                <a:solidFill>
                  <a:srgbClr val="FF0000"/>
                </a:solidFill>
                <a:latin typeface="Vista Sans OT Reg" pitchFamily="-97" charset="0"/>
                <a:sym typeface="Vista Sans OT Reg" pitchFamily="-97" charset="0"/>
              </a:rPr>
              <a:t>Report</a:t>
            </a:r>
            <a:endParaRPr lang="en-US" sz="2800" kern="0" dirty="0">
              <a:solidFill>
                <a:srgbClr val="FF0000"/>
              </a:solidFill>
              <a:latin typeface="+mn-lt"/>
              <a:ea typeface="+mn-ea"/>
              <a:cs typeface="+mn-cs"/>
              <a:sym typeface="Vista Sans OT Reg" pitchFamily="-97" charset="0"/>
            </a:endParaRPr>
          </a:p>
        </p:txBody>
      </p:sp>
      <p:cxnSp>
        <p:nvCxnSpPr>
          <p:cNvPr id="55313" name="Straight Arrow Connector 20"/>
          <p:cNvCxnSpPr>
            <a:cxnSpLocks noChangeShapeType="1"/>
          </p:cNvCxnSpPr>
          <p:nvPr/>
        </p:nvCxnSpPr>
        <p:spPr bwMode="auto">
          <a:xfrm rot="16200000" flipV="1">
            <a:off x="5385594" y="3023393"/>
            <a:ext cx="1166812" cy="1"/>
          </a:xfrm>
          <a:prstGeom prst="straightConnector1">
            <a:avLst/>
          </a:prstGeom>
          <a:noFill/>
          <a:ln w="25400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55314" name="Rectangle 3"/>
          <p:cNvSpPr txBox="1">
            <a:spLocks noChangeArrowheads="1"/>
          </p:cNvSpPr>
          <p:nvPr/>
        </p:nvSpPr>
        <p:spPr bwMode="auto">
          <a:xfrm>
            <a:off x="787400" y="1397000"/>
            <a:ext cx="10972800" cy="1447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marL="342900" indent="-342900" eaLnBrk="0" hangingPunct="0">
              <a:spcBef>
                <a:spcPts val="3300"/>
              </a:spcBef>
            </a:pPr>
            <a:r>
              <a:rPr lang="en-US" altLang="zh-CN" sz="3400" dirty="0" smtClean="0">
                <a:solidFill>
                  <a:srgbClr val="7183B2"/>
                </a:solidFill>
                <a:latin typeface="Vista Sans OT Medium" pitchFamily="-112" charset="0"/>
                <a:ea typeface="ヒラギノ角ゴ ProN W6" charset="-128"/>
                <a:cs typeface="ヒラギノ角ゴ ProN W6" charset="-128"/>
                <a:sym typeface="Vista Sans OT Medium" pitchFamily="-112" charset="0"/>
              </a:rPr>
              <a:t>What’s our speed?</a:t>
            </a:r>
            <a:endParaRPr lang="en-US" altLang="zh-CN" sz="3400" dirty="0" smtClean="0">
              <a:solidFill>
                <a:srgbClr val="7183B2"/>
              </a:solidFill>
              <a:sym typeface="Vista Sans OT Medium" pitchFamily="-112" charset="0"/>
            </a:endParaRPr>
          </a:p>
          <a:p>
            <a:pPr marL="214313" lvl="1" indent="-214313" eaLnBrk="0" hangingPunct="0">
              <a:lnSpc>
                <a:spcPct val="110000"/>
              </a:lnSpc>
              <a:spcBef>
                <a:spcPts val="1700"/>
              </a:spcBef>
              <a:buClr>
                <a:srgbClr val="415995"/>
              </a:buClr>
              <a:buSzPct val="64000"/>
              <a:buFont typeface="Lucida Grande" pitchFamily="-112" charset="0"/>
              <a:buChar char="▪"/>
            </a:pPr>
            <a:r>
              <a:rPr lang="en-US" sz="2800" dirty="0" smtClean="0">
                <a:solidFill>
                  <a:schemeClr val="tx1"/>
                </a:solidFill>
              </a:rPr>
              <a:t>sampling </a:t>
            </a:r>
            <a:r>
              <a:rPr lang="en-US" sz="2800" dirty="0">
                <a:solidFill>
                  <a:schemeClr val="tx1"/>
                </a:solidFill>
              </a:rPr>
              <a:t>1/10000 page </a:t>
            </a:r>
            <a:r>
              <a:rPr lang="en-US" sz="2800" dirty="0" smtClean="0">
                <a:solidFill>
                  <a:schemeClr val="tx1"/>
                </a:solidFill>
              </a:rPr>
              <a:t>loads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24" name="Rectangle 2"/>
          <p:cNvSpPr txBox="1">
            <a:spLocks noChangeArrowheads="1"/>
          </p:cNvSpPr>
          <p:nvPr/>
        </p:nvSpPr>
        <p:spPr bwMode="auto">
          <a:xfrm>
            <a:off x="6578600" y="1168400"/>
            <a:ext cx="1981200" cy="533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marL="214313" indent="-214313" algn="ctr">
              <a:lnSpc>
                <a:spcPct val="110000"/>
              </a:lnSpc>
              <a:spcBef>
                <a:spcPts val="1700"/>
              </a:spcBef>
              <a:buClr>
                <a:srgbClr val="415995"/>
              </a:buClr>
              <a:buSzPct val="64000"/>
            </a:pPr>
            <a:r>
              <a:rPr lang="en-US" sz="2800" dirty="0">
                <a:solidFill>
                  <a:srgbClr val="FF0000"/>
                </a:solidFill>
              </a:rPr>
              <a:t>First bytes of HTML</a:t>
            </a:r>
            <a:endParaRPr lang="en-US" sz="2800" dirty="0">
              <a:solidFill>
                <a:srgbClr val="FF0000"/>
              </a:solidFill>
              <a:latin typeface="Vista Sans OT Medium" pitchFamily="-112" charset="0"/>
              <a:ea typeface="ヒラギノ角ゴ ProN W6" charset="-128"/>
              <a:cs typeface="ヒラギノ角ゴ ProN W6" charset="-128"/>
            </a:endParaRPr>
          </a:p>
        </p:txBody>
      </p:sp>
      <p:cxnSp>
        <p:nvCxnSpPr>
          <p:cNvPr id="25" name="Straight Arrow Connector 14"/>
          <p:cNvCxnSpPr>
            <a:cxnSpLocks noChangeShapeType="1"/>
          </p:cNvCxnSpPr>
          <p:nvPr/>
        </p:nvCxnSpPr>
        <p:spPr bwMode="auto">
          <a:xfrm rot="5400000" flipH="1" flipV="1">
            <a:off x="5905103" y="2603897"/>
            <a:ext cx="1956594" cy="1588"/>
          </a:xfrm>
          <a:prstGeom prst="straightConnector1">
            <a:avLst/>
          </a:prstGeom>
          <a:noFill/>
          <a:ln w="25400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32" name="Straight Arrow Connector 18"/>
          <p:cNvCxnSpPr>
            <a:cxnSpLocks noChangeShapeType="1"/>
          </p:cNvCxnSpPr>
          <p:nvPr/>
        </p:nvCxnSpPr>
        <p:spPr bwMode="auto">
          <a:xfrm rot="16200000" flipV="1">
            <a:off x="9740901" y="5168899"/>
            <a:ext cx="5105400" cy="2"/>
          </a:xfrm>
          <a:prstGeom prst="straightConnector1">
            <a:avLst/>
          </a:prstGeom>
          <a:noFill/>
          <a:ln w="25400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18" name="Oval 17"/>
          <p:cNvSpPr/>
          <p:nvPr/>
        </p:nvSpPr>
        <p:spPr bwMode="auto">
          <a:xfrm>
            <a:off x="7416800" y="3835400"/>
            <a:ext cx="1447800" cy="3276600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arrow" w="med" len="med"/>
            <a:tailEnd type="none" w="med" len="med"/>
          </a:ln>
          <a:effectLst/>
        </p:spPr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Cavalry: Day-to-day monitoring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altLang="zh-CN" dirty="0" smtClean="0"/>
              <a:t>What’s our speed?</a:t>
            </a:r>
          </a:p>
          <a:p>
            <a:pPr lvl="1"/>
            <a:r>
              <a:rPr lang="en-US" altLang="zh-CN" dirty="0" smtClean="0">
                <a:latin typeface="Vista Sans OT Reg" pitchFamily="-112" charset="0"/>
                <a:ea typeface="ヒラギノ角ゴ ProN W3" charset="-128"/>
                <a:cs typeface="ヒラギノ角ゴ ProN W3" charset="-128"/>
              </a:rPr>
              <a:t>Collect gen time / network transfer time and render time</a:t>
            </a:r>
            <a:endParaRPr lang="en-US" dirty="0" smtClean="0">
              <a:latin typeface="Vista Sans OT Reg" pitchFamily="-112" charset="0"/>
              <a:ea typeface="ヒラギノ角ゴ ProN W3" charset="-128"/>
              <a:cs typeface="ヒラギノ角ゴ ProN W3" charset="-128"/>
            </a:endParaRPr>
          </a:p>
        </p:txBody>
      </p:sp>
      <p:sp>
        <p:nvSpPr>
          <p:cNvPr id="57348" name="Bevel 12"/>
          <p:cNvSpPr>
            <a:spLocks noChangeArrowheads="1"/>
          </p:cNvSpPr>
          <p:nvPr/>
        </p:nvSpPr>
        <p:spPr bwMode="auto">
          <a:xfrm>
            <a:off x="482600" y="3987800"/>
            <a:ext cx="2209800" cy="914400"/>
          </a:xfrm>
          <a:prstGeom prst="bevel">
            <a:avLst>
              <a:gd name="adj" fmla="val 12500"/>
            </a:avLst>
          </a:prstGeom>
          <a:solidFill>
            <a:srgbClr val="F0C423"/>
          </a:solidFill>
          <a:ln w="25400">
            <a:noFill/>
            <a:round/>
            <a:headEnd type="arrow" w="med" len="med"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>
              <a:lnSpc>
                <a:spcPct val="90000"/>
              </a:lnSpc>
            </a:pPr>
            <a:r>
              <a:rPr lang="en-US"/>
              <a:t>Network Time</a:t>
            </a:r>
          </a:p>
        </p:txBody>
      </p:sp>
      <p:cxnSp>
        <p:nvCxnSpPr>
          <p:cNvPr id="57349" name="Straight Arrow Connector 25"/>
          <p:cNvCxnSpPr>
            <a:cxnSpLocks noChangeShapeType="1"/>
            <a:stCxn id="57348" idx="0"/>
            <a:endCxn id="57350" idx="4"/>
          </p:cNvCxnSpPr>
          <p:nvPr/>
        </p:nvCxnSpPr>
        <p:spPr bwMode="auto">
          <a:xfrm>
            <a:off x="2692400" y="4445000"/>
            <a:ext cx="2438400" cy="140970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57350" name="Bevel 12"/>
          <p:cNvSpPr>
            <a:spLocks noChangeArrowheads="1"/>
          </p:cNvSpPr>
          <p:nvPr/>
        </p:nvSpPr>
        <p:spPr bwMode="auto">
          <a:xfrm>
            <a:off x="5130800" y="4978400"/>
            <a:ext cx="1981200" cy="1752600"/>
          </a:xfrm>
          <a:prstGeom prst="bevel">
            <a:avLst>
              <a:gd name="adj" fmla="val 12500"/>
            </a:avLst>
          </a:prstGeom>
          <a:solidFill>
            <a:srgbClr val="F0C423"/>
          </a:solidFill>
          <a:ln w="25400">
            <a:noFill/>
            <a:round/>
            <a:headEnd type="arrow" w="med" len="med"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>
              <a:lnSpc>
                <a:spcPct val="90000"/>
              </a:lnSpc>
            </a:pPr>
            <a:r>
              <a:rPr lang="en-US"/>
              <a:t>Cavalry Logs</a:t>
            </a:r>
          </a:p>
        </p:txBody>
      </p:sp>
      <p:sp>
        <p:nvSpPr>
          <p:cNvPr id="57351" name="Bevel 12"/>
          <p:cNvSpPr>
            <a:spLocks noChangeArrowheads="1"/>
          </p:cNvSpPr>
          <p:nvPr/>
        </p:nvSpPr>
        <p:spPr bwMode="auto">
          <a:xfrm>
            <a:off x="482600" y="2844800"/>
            <a:ext cx="2133600" cy="914400"/>
          </a:xfrm>
          <a:prstGeom prst="bevel">
            <a:avLst>
              <a:gd name="adj" fmla="val 12500"/>
            </a:avLst>
          </a:prstGeom>
          <a:solidFill>
            <a:srgbClr val="F0C423"/>
          </a:solidFill>
          <a:ln w="25400">
            <a:noFill/>
            <a:round/>
            <a:headEnd type="arrow" w="med" len="med"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>
              <a:lnSpc>
                <a:spcPct val="90000"/>
              </a:lnSpc>
            </a:pPr>
            <a:r>
              <a:rPr lang="en-US"/>
              <a:t>GenTime</a:t>
            </a:r>
          </a:p>
        </p:txBody>
      </p:sp>
      <p:cxnSp>
        <p:nvCxnSpPr>
          <p:cNvPr id="57352" name="Straight Arrow Connector 25"/>
          <p:cNvCxnSpPr>
            <a:cxnSpLocks noChangeShapeType="1"/>
            <a:stCxn id="57351" idx="0"/>
            <a:endCxn id="57350" idx="4"/>
          </p:cNvCxnSpPr>
          <p:nvPr/>
        </p:nvCxnSpPr>
        <p:spPr bwMode="auto">
          <a:xfrm>
            <a:off x="2616200" y="3302000"/>
            <a:ext cx="2514600" cy="255270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57353" name="Straight Arrow Connector 25"/>
          <p:cNvCxnSpPr>
            <a:cxnSpLocks noChangeShapeType="1"/>
            <a:stCxn id="57354" idx="0"/>
            <a:endCxn id="57350" idx="4"/>
          </p:cNvCxnSpPr>
          <p:nvPr/>
        </p:nvCxnSpPr>
        <p:spPr bwMode="auto">
          <a:xfrm>
            <a:off x="2768600" y="5588000"/>
            <a:ext cx="2362200" cy="26670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57354" name="Bevel 12"/>
          <p:cNvSpPr>
            <a:spLocks noChangeArrowheads="1"/>
          </p:cNvSpPr>
          <p:nvPr/>
        </p:nvSpPr>
        <p:spPr bwMode="auto">
          <a:xfrm>
            <a:off x="482600" y="5130800"/>
            <a:ext cx="2286000" cy="914400"/>
          </a:xfrm>
          <a:prstGeom prst="bevel">
            <a:avLst>
              <a:gd name="adj" fmla="val 12500"/>
            </a:avLst>
          </a:prstGeom>
          <a:solidFill>
            <a:srgbClr val="F0C423"/>
          </a:solidFill>
          <a:ln w="25400">
            <a:noFill/>
            <a:round/>
            <a:headEnd type="arrow" w="med" len="med"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>
              <a:lnSpc>
                <a:spcPct val="90000"/>
              </a:lnSpc>
            </a:pPr>
            <a:r>
              <a:rPr lang="en-US"/>
              <a:t>Browser onload time</a:t>
            </a:r>
          </a:p>
        </p:txBody>
      </p:sp>
      <p:sp>
        <p:nvSpPr>
          <p:cNvPr id="57355" name="Bevel 12"/>
          <p:cNvSpPr>
            <a:spLocks noChangeArrowheads="1"/>
          </p:cNvSpPr>
          <p:nvPr/>
        </p:nvSpPr>
        <p:spPr bwMode="auto">
          <a:xfrm>
            <a:off x="9855200" y="3149600"/>
            <a:ext cx="2667000" cy="914400"/>
          </a:xfrm>
          <a:prstGeom prst="bevel">
            <a:avLst>
              <a:gd name="adj" fmla="val 12500"/>
            </a:avLst>
          </a:prstGeom>
          <a:solidFill>
            <a:srgbClr val="F0C423"/>
          </a:solidFill>
          <a:ln w="25400">
            <a:noFill/>
            <a:round/>
            <a:headEnd type="arrow" w="med" len="med"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>
              <a:lnSpc>
                <a:spcPct val="90000"/>
              </a:lnSpc>
            </a:pPr>
            <a:r>
              <a:rPr lang="en-US"/>
              <a:t>Daily site speed monitoring</a:t>
            </a:r>
          </a:p>
        </p:txBody>
      </p:sp>
      <p:cxnSp>
        <p:nvCxnSpPr>
          <p:cNvPr id="57356" name="Straight Arrow Connector 25"/>
          <p:cNvCxnSpPr>
            <a:cxnSpLocks noChangeShapeType="1"/>
            <a:stCxn id="57350" idx="0"/>
            <a:endCxn id="57355" idx="4"/>
          </p:cNvCxnSpPr>
          <p:nvPr/>
        </p:nvCxnSpPr>
        <p:spPr bwMode="auto">
          <a:xfrm flipV="1">
            <a:off x="7112000" y="3606800"/>
            <a:ext cx="2743200" cy="224790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Cavalry: Project-based analysis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altLang="zh-CN" dirty="0" smtClean="0"/>
              <a:t>Who made it faster / slower?</a:t>
            </a:r>
          </a:p>
          <a:p>
            <a:pPr lvl="1"/>
            <a:r>
              <a:rPr lang="en-US" altLang="zh-CN" dirty="0" smtClean="0">
                <a:latin typeface="Vista Sans OT Reg" pitchFamily="-112" charset="0"/>
                <a:ea typeface="ヒラギノ角ゴ ProN W3" charset="-128"/>
                <a:cs typeface="ヒラギノ角ゴ ProN W3" charset="-128"/>
              </a:rPr>
              <a:t>Integrated with Launch System</a:t>
            </a:r>
            <a:endParaRPr lang="en-US" dirty="0" smtClean="0">
              <a:latin typeface="Vista Sans OT Reg" pitchFamily="-112" charset="0"/>
              <a:ea typeface="ヒラギノ角ゴ ProN W3" charset="-128"/>
              <a:cs typeface="ヒラギノ角ゴ ProN W3" charset="-128"/>
            </a:endParaRPr>
          </a:p>
        </p:txBody>
      </p:sp>
      <p:sp>
        <p:nvSpPr>
          <p:cNvPr id="59396" name="Bevel 12"/>
          <p:cNvSpPr>
            <a:spLocks noChangeArrowheads="1"/>
          </p:cNvSpPr>
          <p:nvPr/>
        </p:nvSpPr>
        <p:spPr bwMode="auto">
          <a:xfrm>
            <a:off x="5376333" y="3149600"/>
            <a:ext cx="1447800" cy="914400"/>
          </a:xfrm>
          <a:prstGeom prst="bevel">
            <a:avLst>
              <a:gd name="adj" fmla="val 12500"/>
            </a:avLst>
          </a:prstGeom>
          <a:solidFill>
            <a:srgbClr val="0000FF"/>
          </a:solidFill>
          <a:ln w="25400">
            <a:noFill/>
            <a:round/>
            <a:headEnd type="arrow" w="med" len="med"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>
              <a:lnSpc>
                <a:spcPct val="90000"/>
              </a:lnSpc>
            </a:pPr>
            <a:r>
              <a:rPr lang="en-US" dirty="0" smtClean="0">
                <a:solidFill>
                  <a:srgbClr val="FFFF00"/>
                </a:solidFill>
              </a:rPr>
              <a:t>Launch System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9397" name="Bevel 12"/>
          <p:cNvSpPr>
            <a:spLocks noChangeArrowheads="1"/>
          </p:cNvSpPr>
          <p:nvPr/>
        </p:nvSpPr>
        <p:spPr bwMode="auto">
          <a:xfrm>
            <a:off x="482600" y="3987800"/>
            <a:ext cx="2209800" cy="914400"/>
          </a:xfrm>
          <a:prstGeom prst="bevel">
            <a:avLst>
              <a:gd name="adj" fmla="val 12500"/>
            </a:avLst>
          </a:prstGeom>
          <a:solidFill>
            <a:srgbClr val="F0C423"/>
          </a:solidFill>
          <a:ln w="25400">
            <a:noFill/>
            <a:round/>
            <a:headEnd type="arrow" w="med" len="med"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>
              <a:lnSpc>
                <a:spcPct val="90000"/>
              </a:lnSpc>
            </a:pPr>
            <a:r>
              <a:rPr lang="en-US"/>
              <a:t>Network Time</a:t>
            </a:r>
          </a:p>
        </p:txBody>
      </p:sp>
      <p:cxnSp>
        <p:nvCxnSpPr>
          <p:cNvPr id="59398" name="Straight Arrow Connector 25"/>
          <p:cNvCxnSpPr>
            <a:cxnSpLocks noChangeShapeType="1"/>
            <a:stCxn id="59397" idx="0"/>
            <a:endCxn id="59400" idx="4"/>
          </p:cNvCxnSpPr>
          <p:nvPr/>
        </p:nvCxnSpPr>
        <p:spPr bwMode="auto">
          <a:xfrm>
            <a:off x="2692400" y="4445000"/>
            <a:ext cx="2438400" cy="140970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59399" name="Straight Arrow Connector 25"/>
          <p:cNvCxnSpPr>
            <a:cxnSpLocks noChangeShapeType="1"/>
            <a:stCxn id="59396" idx="2"/>
            <a:endCxn id="59400" idx="6"/>
          </p:cNvCxnSpPr>
          <p:nvPr/>
        </p:nvCxnSpPr>
        <p:spPr bwMode="auto">
          <a:xfrm rot="16200000" flipH="1">
            <a:off x="5653616" y="4510616"/>
            <a:ext cx="914400" cy="21167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59400" name="Bevel 12"/>
          <p:cNvSpPr>
            <a:spLocks noChangeArrowheads="1"/>
          </p:cNvSpPr>
          <p:nvPr/>
        </p:nvSpPr>
        <p:spPr bwMode="auto">
          <a:xfrm>
            <a:off x="5130800" y="4978400"/>
            <a:ext cx="1981200" cy="1752600"/>
          </a:xfrm>
          <a:prstGeom prst="bevel">
            <a:avLst>
              <a:gd name="adj" fmla="val 12500"/>
            </a:avLst>
          </a:prstGeom>
          <a:solidFill>
            <a:srgbClr val="F0C423"/>
          </a:solidFill>
          <a:ln w="25400">
            <a:noFill/>
            <a:round/>
            <a:headEnd type="arrow" w="med" len="med"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>
              <a:lnSpc>
                <a:spcPct val="90000"/>
              </a:lnSpc>
            </a:pPr>
            <a:r>
              <a:rPr lang="en-US"/>
              <a:t>Cavalry Logs</a:t>
            </a:r>
          </a:p>
        </p:txBody>
      </p:sp>
      <p:sp>
        <p:nvSpPr>
          <p:cNvPr id="59401" name="Bevel 12"/>
          <p:cNvSpPr>
            <a:spLocks noChangeArrowheads="1"/>
          </p:cNvSpPr>
          <p:nvPr/>
        </p:nvSpPr>
        <p:spPr bwMode="auto">
          <a:xfrm>
            <a:off x="482600" y="2844800"/>
            <a:ext cx="2133600" cy="914400"/>
          </a:xfrm>
          <a:prstGeom prst="bevel">
            <a:avLst>
              <a:gd name="adj" fmla="val 12500"/>
            </a:avLst>
          </a:prstGeom>
          <a:solidFill>
            <a:srgbClr val="F0C423"/>
          </a:solidFill>
          <a:ln w="25400">
            <a:noFill/>
            <a:round/>
            <a:headEnd type="arrow" w="med" len="med"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>
              <a:lnSpc>
                <a:spcPct val="90000"/>
              </a:lnSpc>
            </a:pPr>
            <a:r>
              <a:rPr lang="en-US"/>
              <a:t>GenTime</a:t>
            </a:r>
          </a:p>
        </p:txBody>
      </p:sp>
      <p:cxnSp>
        <p:nvCxnSpPr>
          <p:cNvPr id="59402" name="Straight Arrow Connector 25"/>
          <p:cNvCxnSpPr>
            <a:cxnSpLocks noChangeShapeType="1"/>
            <a:stCxn id="59401" idx="0"/>
            <a:endCxn id="59400" idx="4"/>
          </p:cNvCxnSpPr>
          <p:nvPr/>
        </p:nvCxnSpPr>
        <p:spPr bwMode="auto">
          <a:xfrm>
            <a:off x="2616200" y="3302000"/>
            <a:ext cx="2514600" cy="255270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59403" name="Straight Arrow Connector 25"/>
          <p:cNvCxnSpPr>
            <a:cxnSpLocks noChangeShapeType="1"/>
            <a:stCxn id="59404" idx="0"/>
            <a:endCxn id="59400" idx="4"/>
          </p:cNvCxnSpPr>
          <p:nvPr/>
        </p:nvCxnSpPr>
        <p:spPr bwMode="auto">
          <a:xfrm>
            <a:off x="2768600" y="5588000"/>
            <a:ext cx="2362200" cy="26670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59404" name="Bevel 12"/>
          <p:cNvSpPr>
            <a:spLocks noChangeArrowheads="1"/>
          </p:cNvSpPr>
          <p:nvPr/>
        </p:nvSpPr>
        <p:spPr bwMode="auto">
          <a:xfrm>
            <a:off x="482600" y="5130800"/>
            <a:ext cx="2286000" cy="914400"/>
          </a:xfrm>
          <a:prstGeom prst="bevel">
            <a:avLst>
              <a:gd name="adj" fmla="val 12500"/>
            </a:avLst>
          </a:prstGeom>
          <a:solidFill>
            <a:srgbClr val="F0C423"/>
          </a:solidFill>
          <a:ln w="25400">
            <a:noFill/>
            <a:round/>
            <a:headEnd type="arrow" w="med" len="med"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>
              <a:lnSpc>
                <a:spcPct val="90000"/>
              </a:lnSpc>
            </a:pPr>
            <a:r>
              <a:rPr lang="en-US"/>
              <a:t>Browser onload time</a:t>
            </a:r>
          </a:p>
        </p:txBody>
      </p:sp>
      <p:sp>
        <p:nvSpPr>
          <p:cNvPr id="59405" name="Bevel 12"/>
          <p:cNvSpPr>
            <a:spLocks noChangeArrowheads="1"/>
          </p:cNvSpPr>
          <p:nvPr/>
        </p:nvSpPr>
        <p:spPr bwMode="auto">
          <a:xfrm>
            <a:off x="9855200" y="3149600"/>
            <a:ext cx="2667000" cy="914400"/>
          </a:xfrm>
          <a:prstGeom prst="bevel">
            <a:avLst>
              <a:gd name="adj" fmla="val 12500"/>
            </a:avLst>
          </a:prstGeom>
          <a:solidFill>
            <a:srgbClr val="F0C423"/>
          </a:solidFill>
          <a:ln w="25400">
            <a:noFill/>
            <a:round/>
            <a:headEnd type="arrow" w="med" len="med"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>
              <a:lnSpc>
                <a:spcPct val="90000"/>
              </a:lnSpc>
            </a:pPr>
            <a:r>
              <a:rPr lang="en-US"/>
              <a:t>Daily site speed monitoring</a:t>
            </a:r>
          </a:p>
        </p:txBody>
      </p:sp>
      <p:cxnSp>
        <p:nvCxnSpPr>
          <p:cNvPr id="59406" name="Straight Arrow Connector 25"/>
          <p:cNvCxnSpPr>
            <a:cxnSpLocks noChangeShapeType="1"/>
            <a:stCxn id="59400" idx="0"/>
            <a:endCxn id="59405" idx="4"/>
          </p:cNvCxnSpPr>
          <p:nvPr/>
        </p:nvCxnSpPr>
        <p:spPr bwMode="auto">
          <a:xfrm flipV="1">
            <a:off x="7112000" y="3606800"/>
            <a:ext cx="2743200" cy="224790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59407" name="Bevel 12"/>
          <p:cNvSpPr>
            <a:spLocks noChangeArrowheads="1"/>
          </p:cNvSpPr>
          <p:nvPr/>
        </p:nvSpPr>
        <p:spPr bwMode="auto">
          <a:xfrm>
            <a:off x="9855200" y="4826000"/>
            <a:ext cx="2667000" cy="1371600"/>
          </a:xfrm>
          <a:prstGeom prst="bevel">
            <a:avLst>
              <a:gd name="adj" fmla="val 12500"/>
            </a:avLst>
          </a:prstGeom>
          <a:solidFill>
            <a:srgbClr val="0000FF"/>
          </a:solidFill>
          <a:ln w="25400">
            <a:noFill/>
            <a:round/>
            <a:headEnd type="arrow" w="med" len="med"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>
              <a:lnSpc>
                <a:spcPct val="90000"/>
              </a:lnSpc>
            </a:pPr>
            <a:r>
              <a:rPr lang="en-US" dirty="0">
                <a:solidFill>
                  <a:srgbClr val="FFFF00"/>
                </a:solidFill>
              </a:rPr>
              <a:t>Project-based regression</a:t>
            </a:r>
            <a:r>
              <a:rPr lang="en-US" dirty="0" smtClean="0">
                <a:solidFill>
                  <a:srgbClr val="FFFF00"/>
                </a:solidFill>
              </a:rPr>
              <a:t> detection</a:t>
            </a:r>
            <a:endParaRPr lang="en-US" dirty="0">
              <a:solidFill>
                <a:srgbClr val="FFFF00"/>
              </a:solidFill>
            </a:endParaRPr>
          </a:p>
        </p:txBody>
      </p:sp>
      <p:cxnSp>
        <p:nvCxnSpPr>
          <p:cNvPr id="59408" name="Straight Arrow Connector 25"/>
          <p:cNvCxnSpPr>
            <a:cxnSpLocks noChangeShapeType="1"/>
            <a:stCxn id="59400" idx="0"/>
            <a:endCxn id="59407" idx="5"/>
          </p:cNvCxnSpPr>
          <p:nvPr/>
        </p:nvCxnSpPr>
        <p:spPr bwMode="auto">
          <a:xfrm flipV="1">
            <a:off x="7112000" y="5511800"/>
            <a:ext cx="2914650" cy="34290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Bevel 12"/>
          <p:cNvSpPr>
            <a:spLocks noChangeArrowheads="1"/>
          </p:cNvSpPr>
          <p:nvPr/>
        </p:nvSpPr>
        <p:spPr bwMode="auto">
          <a:xfrm>
            <a:off x="9855200" y="4826000"/>
            <a:ext cx="2667000" cy="1371600"/>
          </a:xfrm>
          <a:prstGeom prst="bevel">
            <a:avLst>
              <a:gd name="adj" fmla="val 12500"/>
            </a:avLst>
          </a:prstGeom>
          <a:solidFill>
            <a:srgbClr val="F0C423"/>
          </a:solidFill>
          <a:ln w="25400">
            <a:noFill/>
            <a:round/>
            <a:headEnd type="arrow" w="med" len="med"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>
              <a:lnSpc>
                <a:spcPct val="90000"/>
              </a:lnSpc>
            </a:pPr>
            <a:r>
              <a:rPr lang="en-US" dirty="0"/>
              <a:t>Project-based regression</a:t>
            </a:r>
            <a:r>
              <a:rPr lang="en-US" dirty="0" smtClean="0"/>
              <a:t> detection</a:t>
            </a:r>
            <a:endParaRPr lang="en-US" dirty="0"/>
          </a:p>
        </p:txBody>
      </p:sp>
      <p:sp>
        <p:nvSpPr>
          <p:cNvPr id="614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Cavalry: Numeric metrics</a:t>
            </a:r>
          </a:p>
        </p:txBody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87400" y="1295400"/>
            <a:ext cx="10668000" cy="47498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dirty="0" smtClean="0"/>
              <a:t>Why are we fast / slow? How can I fix it? </a:t>
            </a:r>
          </a:p>
          <a:p>
            <a:pPr lvl="1"/>
            <a:r>
              <a:rPr lang="en-US" altLang="zh-CN" dirty="0" err="1" smtClean="0">
                <a:latin typeface="Vista Sans OT Reg" pitchFamily="-112" charset="0"/>
                <a:ea typeface="ヒラギノ角ゴ ProN W3" charset="-128"/>
                <a:cs typeface="ヒラギノ角ゴ ProN W3" charset="-128"/>
              </a:rPr>
              <a:t>YSlow</a:t>
            </a:r>
            <a:r>
              <a:rPr lang="en-US" altLang="zh-CN" dirty="0" smtClean="0">
                <a:latin typeface="Vista Sans OT Reg" pitchFamily="-112" charset="0"/>
                <a:ea typeface="ヒラギノ角ゴ ProN W3" charset="-128"/>
                <a:cs typeface="ヒラギノ角ゴ ProN W3" charset="-128"/>
              </a:rPr>
              <a:t>-like technical metrics </a:t>
            </a:r>
            <a:endParaRPr lang="en-US" dirty="0" smtClean="0">
              <a:latin typeface="Vista Sans OT Reg" pitchFamily="-112" charset="0"/>
              <a:ea typeface="ヒラギノ角ゴ ProN W3" charset="-128"/>
              <a:cs typeface="ヒラギノ角ゴ ProN W3" charset="-128"/>
            </a:endParaRPr>
          </a:p>
        </p:txBody>
      </p:sp>
      <p:sp>
        <p:nvSpPr>
          <p:cNvPr id="61445" name="Bevel 12"/>
          <p:cNvSpPr>
            <a:spLocks noChangeArrowheads="1"/>
          </p:cNvSpPr>
          <p:nvPr/>
        </p:nvSpPr>
        <p:spPr bwMode="auto">
          <a:xfrm>
            <a:off x="5359400" y="3149600"/>
            <a:ext cx="1524000" cy="914400"/>
          </a:xfrm>
          <a:prstGeom prst="bevel">
            <a:avLst>
              <a:gd name="adj" fmla="val 12500"/>
            </a:avLst>
          </a:prstGeom>
          <a:solidFill>
            <a:srgbClr val="F0C423"/>
          </a:solidFill>
          <a:ln w="25400">
            <a:noFill/>
            <a:round/>
            <a:headEnd type="arrow" w="med" len="med"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>
              <a:lnSpc>
                <a:spcPct val="90000"/>
              </a:lnSpc>
            </a:pPr>
            <a:r>
              <a:rPr lang="en-US" dirty="0"/>
              <a:t>Gate Keeper</a:t>
            </a:r>
          </a:p>
        </p:txBody>
      </p:sp>
      <p:sp>
        <p:nvSpPr>
          <p:cNvPr id="61446" name="Bevel 12"/>
          <p:cNvSpPr>
            <a:spLocks noChangeArrowheads="1"/>
          </p:cNvSpPr>
          <p:nvPr/>
        </p:nvSpPr>
        <p:spPr bwMode="auto">
          <a:xfrm>
            <a:off x="482600" y="3987800"/>
            <a:ext cx="2209800" cy="914400"/>
          </a:xfrm>
          <a:prstGeom prst="bevel">
            <a:avLst>
              <a:gd name="adj" fmla="val 12500"/>
            </a:avLst>
          </a:prstGeom>
          <a:solidFill>
            <a:srgbClr val="F0C423"/>
          </a:solidFill>
          <a:ln w="25400">
            <a:noFill/>
            <a:round/>
            <a:headEnd type="arrow" w="med" len="med"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>
              <a:lnSpc>
                <a:spcPct val="90000"/>
              </a:lnSpc>
            </a:pPr>
            <a:r>
              <a:rPr lang="en-US"/>
              <a:t>Network Time</a:t>
            </a:r>
          </a:p>
        </p:txBody>
      </p:sp>
      <p:cxnSp>
        <p:nvCxnSpPr>
          <p:cNvPr id="61447" name="Straight Arrow Connector 25"/>
          <p:cNvCxnSpPr>
            <a:cxnSpLocks noChangeShapeType="1"/>
            <a:stCxn id="61446" idx="0"/>
            <a:endCxn id="61449" idx="4"/>
          </p:cNvCxnSpPr>
          <p:nvPr/>
        </p:nvCxnSpPr>
        <p:spPr bwMode="auto">
          <a:xfrm>
            <a:off x="2692400" y="4445000"/>
            <a:ext cx="2438400" cy="140970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61448" name="Straight Arrow Connector 25"/>
          <p:cNvCxnSpPr>
            <a:cxnSpLocks noChangeShapeType="1"/>
            <a:stCxn id="61445" idx="2"/>
            <a:endCxn id="61449" idx="6"/>
          </p:cNvCxnSpPr>
          <p:nvPr/>
        </p:nvCxnSpPr>
        <p:spPr bwMode="auto">
          <a:xfrm rot="5400000">
            <a:off x="5664200" y="4521200"/>
            <a:ext cx="914400" cy="1588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61449" name="Bevel 12"/>
          <p:cNvSpPr>
            <a:spLocks noChangeArrowheads="1"/>
          </p:cNvSpPr>
          <p:nvPr/>
        </p:nvSpPr>
        <p:spPr bwMode="auto">
          <a:xfrm>
            <a:off x="5130800" y="4978400"/>
            <a:ext cx="1981200" cy="1752600"/>
          </a:xfrm>
          <a:prstGeom prst="bevel">
            <a:avLst>
              <a:gd name="adj" fmla="val 12500"/>
            </a:avLst>
          </a:prstGeom>
          <a:solidFill>
            <a:srgbClr val="F0C423"/>
          </a:solidFill>
          <a:ln w="25400">
            <a:noFill/>
            <a:round/>
            <a:headEnd type="arrow" w="med" len="med"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>
              <a:lnSpc>
                <a:spcPct val="90000"/>
              </a:lnSpc>
            </a:pPr>
            <a:r>
              <a:rPr lang="en-US"/>
              <a:t>Cavalry Logs</a:t>
            </a:r>
          </a:p>
        </p:txBody>
      </p:sp>
      <p:sp>
        <p:nvSpPr>
          <p:cNvPr id="61450" name="Bevel 12"/>
          <p:cNvSpPr>
            <a:spLocks noChangeArrowheads="1"/>
          </p:cNvSpPr>
          <p:nvPr/>
        </p:nvSpPr>
        <p:spPr bwMode="auto">
          <a:xfrm>
            <a:off x="482600" y="2844800"/>
            <a:ext cx="2133600" cy="914400"/>
          </a:xfrm>
          <a:prstGeom prst="bevel">
            <a:avLst>
              <a:gd name="adj" fmla="val 12500"/>
            </a:avLst>
          </a:prstGeom>
          <a:solidFill>
            <a:srgbClr val="F0C423"/>
          </a:solidFill>
          <a:ln w="25400">
            <a:noFill/>
            <a:round/>
            <a:headEnd type="arrow" w="med" len="med"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>
              <a:lnSpc>
                <a:spcPct val="90000"/>
              </a:lnSpc>
            </a:pPr>
            <a:r>
              <a:rPr lang="en-US" dirty="0" err="1"/>
              <a:t>GenTime</a:t>
            </a:r>
            <a:endParaRPr lang="en-US" dirty="0"/>
          </a:p>
        </p:txBody>
      </p:sp>
      <p:cxnSp>
        <p:nvCxnSpPr>
          <p:cNvPr id="61451" name="Straight Arrow Connector 25"/>
          <p:cNvCxnSpPr>
            <a:cxnSpLocks noChangeShapeType="1"/>
            <a:stCxn id="61450" idx="0"/>
            <a:endCxn id="61449" idx="4"/>
          </p:cNvCxnSpPr>
          <p:nvPr/>
        </p:nvCxnSpPr>
        <p:spPr bwMode="auto">
          <a:xfrm>
            <a:off x="2616200" y="3302000"/>
            <a:ext cx="2514600" cy="255270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61452" name="Straight Arrow Connector 25"/>
          <p:cNvCxnSpPr>
            <a:cxnSpLocks noChangeShapeType="1"/>
            <a:stCxn id="61453" idx="0"/>
            <a:endCxn id="61449" idx="4"/>
          </p:cNvCxnSpPr>
          <p:nvPr/>
        </p:nvCxnSpPr>
        <p:spPr bwMode="auto">
          <a:xfrm>
            <a:off x="2768600" y="5588000"/>
            <a:ext cx="2362200" cy="26670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61453" name="Bevel 12"/>
          <p:cNvSpPr>
            <a:spLocks noChangeArrowheads="1"/>
          </p:cNvSpPr>
          <p:nvPr/>
        </p:nvSpPr>
        <p:spPr bwMode="auto">
          <a:xfrm>
            <a:off x="482600" y="5130800"/>
            <a:ext cx="2286000" cy="914400"/>
          </a:xfrm>
          <a:prstGeom prst="bevel">
            <a:avLst>
              <a:gd name="adj" fmla="val 12500"/>
            </a:avLst>
          </a:prstGeom>
          <a:solidFill>
            <a:srgbClr val="F0C423"/>
          </a:solidFill>
          <a:ln w="25400">
            <a:noFill/>
            <a:round/>
            <a:headEnd type="arrow" w="med" len="med"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>
              <a:lnSpc>
                <a:spcPct val="90000"/>
              </a:lnSpc>
            </a:pPr>
            <a:r>
              <a:rPr lang="en-US"/>
              <a:t>Browser onload time</a:t>
            </a:r>
          </a:p>
        </p:txBody>
      </p:sp>
      <p:sp>
        <p:nvSpPr>
          <p:cNvPr id="61454" name="Bevel 12"/>
          <p:cNvSpPr>
            <a:spLocks noChangeArrowheads="1"/>
          </p:cNvSpPr>
          <p:nvPr/>
        </p:nvSpPr>
        <p:spPr bwMode="auto">
          <a:xfrm>
            <a:off x="9855200" y="3149600"/>
            <a:ext cx="2667000" cy="914400"/>
          </a:xfrm>
          <a:prstGeom prst="bevel">
            <a:avLst>
              <a:gd name="adj" fmla="val 12500"/>
            </a:avLst>
          </a:prstGeom>
          <a:solidFill>
            <a:srgbClr val="F0C423"/>
          </a:solidFill>
          <a:ln w="25400">
            <a:noFill/>
            <a:round/>
            <a:headEnd type="arrow" w="med" len="med"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>
              <a:lnSpc>
                <a:spcPct val="90000"/>
              </a:lnSpc>
            </a:pPr>
            <a:r>
              <a:rPr lang="en-US"/>
              <a:t>Daily site speed monitoring</a:t>
            </a:r>
          </a:p>
        </p:txBody>
      </p:sp>
      <p:sp>
        <p:nvSpPr>
          <p:cNvPr id="61455" name="Bevel 12"/>
          <p:cNvSpPr>
            <a:spLocks noChangeArrowheads="1"/>
          </p:cNvSpPr>
          <p:nvPr/>
        </p:nvSpPr>
        <p:spPr bwMode="auto">
          <a:xfrm>
            <a:off x="9855200" y="6578600"/>
            <a:ext cx="2667000" cy="1397000"/>
          </a:xfrm>
          <a:prstGeom prst="bevel">
            <a:avLst>
              <a:gd name="adj" fmla="val 12500"/>
            </a:avLst>
          </a:prstGeom>
          <a:solidFill>
            <a:srgbClr val="0000FF"/>
          </a:solidFill>
          <a:ln w="25400">
            <a:noFill/>
            <a:round/>
            <a:headEnd type="arrow" w="med" len="med"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>
              <a:lnSpc>
                <a:spcPct val="90000"/>
              </a:lnSpc>
            </a:pPr>
            <a:r>
              <a:rPr lang="en-US" dirty="0">
                <a:solidFill>
                  <a:srgbClr val="FFFF00"/>
                </a:solidFill>
              </a:rPr>
              <a:t>Regression </a:t>
            </a:r>
            <a:r>
              <a:rPr lang="en-US" dirty="0" smtClean="0">
                <a:solidFill>
                  <a:srgbClr val="FFFF00"/>
                </a:solidFill>
              </a:rPr>
              <a:t>analysis</a:t>
            </a:r>
            <a:endParaRPr lang="en-US" dirty="0">
              <a:solidFill>
                <a:srgbClr val="FFFF00"/>
              </a:solidFill>
            </a:endParaRPr>
          </a:p>
        </p:txBody>
      </p:sp>
      <p:cxnSp>
        <p:nvCxnSpPr>
          <p:cNvPr id="61456" name="Straight Arrow Connector 25"/>
          <p:cNvCxnSpPr>
            <a:cxnSpLocks noChangeShapeType="1"/>
            <a:stCxn id="61449" idx="0"/>
            <a:endCxn id="61455" idx="4"/>
          </p:cNvCxnSpPr>
          <p:nvPr/>
        </p:nvCxnSpPr>
        <p:spPr bwMode="auto">
          <a:xfrm>
            <a:off x="7112000" y="5854700"/>
            <a:ext cx="2743200" cy="142240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61457" name="Straight Arrow Connector 25"/>
          <p:cNvCxnSpPr>
            <a:cxnSpLocks noChangeShapeType="1"/>
            <a:stCxn id="61449" idx="0"/>
            <a:endCxn id="61454" idx="4"/>
          </p:cNvCxnSpPr>
          <p:nvPr/>
        </p:nvCxnSpPr>
        <p:spPr bwMode="auto">
          <a:xfrm flipV="1">
            <a:off x="7112000" y="3606800"/>
            <a:ext cx="2743200" cy="224790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61458" name="Straight Arrow Connector 25"/>
          <p:cNvCxnSpPr>
            <a:cxnSpLocks noChangeShapeType="1"/>
            <a:endCxn id="61442" idx="5"/>
          </p:cNvCxnSpPr>
          <p:nvPr/>
        </p:nvCxnSpPr>
        <p:spPr bwMode="auto">
          <a:xfrm flipV="1">
            <a:off x="7112000" y="5511800"/>
            <a:ext cx="2914650" cy="34290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61459" name="Bevel 12"/>
          <p:cNvSpPr>
            <a:spLocks noChangeArrowheads="1"/>
          </p:cNvSpPr>
          <p:nvPr/>
        </p:nvSpPr>
        <p:spPr bwMode="auto">
          <a:xfrm>
            <a:off x="482600" y="6731000"/>
            <a:ext cx="2286000" cy="914400"/>
          </a:xfrm>
          <a:prstGeom prst="bevel">
            <a:avLst>
              <a:gd name="adj" fmla="val 12500"/>
            </a:avLst>
          </a:prstGeom>
          <a:solidFill>
            <a:srgbClr val="0000FF"/>
          </a:solidFill>
          <a:ln w="25400">
            <a:noFill/>
            <a:round/>
            <a:headEnd type="arrow" w="med" len="med"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>
              <a:lnSpc>
                <a:spcPct val="90000"/>
              </a:lnSpc>
            </a:pPr>
            <a:r>
              <a:rPr lang="en-US">
                <a:solidFill>
                  <a:srgbClr val="FFFF00"/>
                </a:solidFill>
              </a:rPr>
              <a:t>Yslow-like metrics</a:t>
            </a:r>
          </a:p>
        </p:txBody>
      </p:sp>
      <p:cxnSp>
        <p:nvCxnSpPr>
          <p:cNvPr id="61460" name="Straight Arrow Connector 25"/>
          <p:cNvCxnSpPr>
            <a:cxnSpLocks noChangeShapeType="1"/>
            <a:stCxn id="61459" idx="0"/>
            <a:endCxn id="61449" idx="4"/>
          </p:cNvCxnSpPr>
          <p:nvPr/>
        </p:nvCxnSpPr>
        <p:spPr bwMode="auto">
          <a:xfrm flipV="1">
            <a:off x="2768600" y="5854700"/>
            <a:ext cx="2362200" cy="133350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Making </a:t>
            </a:r>
            <a:r>
              <a:rPr lang="en-US" dirty="0" err="1" smtClean="0"/>
              <a:t>Facebook</a:t>
            </a:r>
            <a:r>
              <a:rPr lang="en-US" dirty="0" smtClean="0"/>
              <a:t> faster</a:t>
            </a:r>
            <a:br>
              <a:rPr lang="en-US" dirty="0" smtClean="0"/>
            </a:br>
            <a:r>
              <a:rPr lang="en-US" dirty="0" smtClean="0"/>
              <a:t>    </a:t>
            </a:r>
            <a:r>
              <a:rPr lang="en-US" sz="5200" dirty="0" smtClean="0">
                <a:solidFill>
                  <a:srgbClr val="AABEE5"/>
                </a:solidFill>
              </a:rPr>
              <a:t>Frontend performance engineering</a:t>
            </a:r>
          </a:p>
        </p:txBody>
      </p:sp>
      <p:sp>
        <p:nvSpPr>
          <p:cNvPr id="17411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en-US" sz="1800" dirty="0" smtClean="0"/>
              <a:t>Velocity 2009</a:t>
            </a:r>
          </a:p>
          <a:p>
            <a:pPr marL="0" lvl="1" indent="0" eaLnBrk="1" hangingPunct="1">
              <a:buFontTx/>
              <a:buNone/>
            </a:pPr>
            <a:r>
              <a:rPr lang="en-US" sz="1800" dirty="0" smtClean="0"/>
              <a:t>Jun 24, 2009 San Jose, CA</a:t>
            </a:r>
          </a:p>
        </p:txBody>
      </p:sp>
      <p:sp>
        <p:nvSpPr>
          <p:cNvPr id="17412" name="TextBox 3"/>
          <p:cNvSpPr txBox="1">
            <a:spLocks noChangeArrowheads="1"/>
          </p:cNvSpPr>
          <p:nvPr/>
        </p:nvSpPr>
        <p:spPr bwMode="auto">
          <a:xfrm>
            <a:off x="3530600" y="5588000"/>
            <a:ext cx="5562600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3000" dirty="0">
                <a:solidFill>
                  <a:srgbClr val="DFEECE"/>
                </a:solidFill>
              </a:rPr>
              <a:t>David Wei and </a:t>
            </a:r>
            <a:r>
              <a:rPr lang="en-US" sz="3000" dirty="0" err="1">
                <a:solidFill>
                  <a:srgbClr val="DFEECE"/>
                </a:solidFill>
              </a:rPr>
              <a:t>Changhao</a:t>
            </a:r>
            <a:r>
              <a:rPr lang="en-US" sz="3000" dirty="0">
                <a:solidFill>
                  <a:srgbClr val="DFEECE"/>
                </a:solidFill>
              </a:rPr>
              <a:t> </a:t>
            </a:r>
            <a:r>
              <a:rPr lang="en-US" sz="3000" dirty="0" smtClean="0">
                <a:solidFill>
                  <a:srgbClr val="DFEECE"/>
                </a:solidFill>
              </a:rPr>
              <a:t>Jiang</a:t>
            </a:r>
            <a:endParaRPr lang="en-US" sz="3000" dirty="0">
              <a:solidFill>
                <a:srgbClr val="DFEECE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“WWW” in performance monitoring: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939800" y="1447800"/>
            <a:ext cx="11417300" cy="60579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3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400" b="0" i="0" u="none" strike="noStrike" kern="0" cap="none" spc="0" normalizeH="0" baseline="0" noProof="0" dirty="0" smtClean="0">
                <a:ln>
                  <a:noFill/>
                </a:ln>
                <a:solidFill>
                  <a:srgbClr val="7183B2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Vista Sans OT Medium" pitchFamily="-112" charset="0"/>
              </a:rPr>
              <a:t>What? </a:t>
            </a:r>
            <a:r>
              <a:rPr lang="en-US" altLang="zh-CN" sz="3400" kern="0" dirty="0" smtClean="0">
                <a:solidFill>
                  <a:srgbClr val="7183B2"/>
                </a:solidFill>
                <a:latin typeface="+mn-lt"/>
                <a:ea typeface="+mn-ea"/>
                <a:cs typeface="+mn-cs"/>
                <a:sym typeface="Vista Sans OT Medium" pitchFamily="-112" charset="0"/>
              </a:rPr>
              <a:t>Who? Why?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3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zh-CN" sz="3400" kern="0" dirty="0" smtClean="0">
              <a:solidFill>
                <a:srgbClr val="7183B2"/>
              </a:solidFill>
              <a:latin typeface="+mn-lt"/>
              <a:ea typeface="+mn-ea"/>
              <a:cs typeface="+mn-cs"/>
              <a:sym typeface="Vista Sans OT Medium" pitchFamily="-112" charset="0"/>
            </a:endParaRPr>
          </a:p>
          <a:p>
            <a:pPr marL="214313" marR="0" lvl="1" indent="-214313" algn="l" defTabSz="914400" rtl="0" eaLnBrk="0" fontAlgn="base" latinLnBrk="0" hangingPunct="0">
              <a:lnSpc>
                <a:spcPct val="110000"/>
              </a:lnSpc>
              <a:spcBef>
                <a:spcPts val="1700"/>
              </a:spcBef>
              <a:spcAft>
                <a:spcPct val="0"/>
              </a:spcAft>
              <a:buClr>
                <a:srgbClr val="415995"/>
              </a:buClr>
              <a:buSzPct val="64000"/>
              <a:buFont typeface="Lucida Grande" pitchFamily="-112" charset="0"/>
              <a:buChar char="▪"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ista Sans OT Reg" pitchFamily="-112" charset="0"/>
                <a:ea typeface="ヒラギノ角ゴ ProN W3" charset="-128"/>
                <a:cs typeface="ヒラギノ角ゴ ProN W3" charset="-128"/>
                <a:sym typeface="Vista Sans OT Reg" pitchFamily="-112" charset="0"/>
              </a:rPr>
              <a:t>User-based measurement:     unbiased, representative </a:t>
            </a:r>
            <a:r>
              <a:rPr kumimoji="0" lang="en-US" altLang="zh-CN" sz="2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ista Sans OT Reg" pitchFamily="-112" charset="0"/>
                <a:ea typeface="ヒラギノ角ゴ ProN W3" charset="-128"/>
                <a:cs typeface="ヒラギノ角ゴ ProN W3" charset="-128"/>
                <a:sym typeface="Vista Sans OT Reg" pitchFamily="-112" charset="0"/>
              </a:rPr>
              <a:t>results</a:t>
            </a:r>
          </a:p>
          <a:p>
            <a:pPr marL="214313" marR="0" lvl="1" indent="-214313" algn="l" defTabSz="914400" rtl="0" eaLnBrk="0" fontAlgn="base" latinLnBrk="0" hangingPunct="0">
              <a:lnSpc>
                <a:spcPct val="110000"/>
              </a:lnSpc>
              <a:spcBef>
                <a:spcPts val="1700"/>
              </a:spcBef>
              <a:spcAft>
                <a:spcPct val="0"/>
              </a:spcAft>
              <a:buClr>
                <a:srgbClr val="415995"/>
              </a:buClr>
              <a:buSzPct val="64000"/>
              <a:buFont typeface="Lucida Grande" pitchFamily="-112" charset="0"/>
              <a:buChar char="▪"/>
              <a:tabLst/>
              <a:defRPr/>
            </a:pPr>
            <a:endParaRPr kumimoji="0" lang="en-US" altLang="zh-CN" sz="2800" b="0" i="0" u="none" strike="noStrike" kern="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ista Sans OT Reg" pitchFamily="-112" charset="0"/>
              <a:ea typeface="ヒラギノ角ゴ ProN W3" charset="-128"/>
              <a:cs typeface="ヒラギノ角ゴ ProN W3" charset="-128"/>
              <a:sym typeface="Vista Sans OT Reg" pitchFamily="-112" charset="0"/>
            </a:endParaRPr>
          </a:p>
          <a:p>
            <a:pPr marL="214313" marR="0" lvl="1" indent="-214313" algn="l" defTabSz="914400" rtl="0" eaLnBrk="0" fontAlgn="base" latinLnBrk="0" hangingPunct="0">
              <a:lnSpc>
                <a:spcPct val="110000"/>
              </a:lnSpc>
              <a:spcBef>
                <a:spcPts val="1700"/>
              </a:spcBef>
              <a:spcAft>
                <a:spcPct val="0"/>
              </a:spcAft>
              <a:buClr>
                <a:srgbClr val="415995"/>
              </a:buClr>
              <a:buSzPct val="64000"/>
              <a:buFont typeface="Lucida Grande" pitchFamily="-112" charset="0"/>
              <a:buChar char="▪"/>
              <a:tabLst/>
              <a:defRPr/>
            </a:pPr>
            <a:r>
              <a:rPr lang="en-US" sz="2800" kern="0" baseline="0" dirty="0" smtClean="0">
                <a:solidFill>
                  <a:schemeClr val="tx1"/>
                </a:solidFill>
              </a:rPr>
              <a:t>Feature</a:t>
            </a:r>
            <a:r>
              <a:rPr lang="en-US" sz="2800" kern="0" dirty="0" smtClean="0">
                <a:solidFill>
                  <a:schemeClr val="tx1"/>
                </a:solidFill>
              </a:rPr>
              <a:t>-</a:t>
            </a:r>
            <a:r>
              <a:rPr lang="en-US" sz="2800" kern="0" baseline="0" dirty="0" smtClean="0">
                <a:solidFill>
                  <a:schemeClr val="tx1"/>
                </a:solidFill>
              </a:rPr>
              <a:t>launch integration:  identify the </a:t>
            </a:r>
            <a:r>
              <a:rPr lang="en-US" sz="2800" kern="0" dirty="0" smtClean="0">
                <a:solidFill>
                  <a:schemeClr val="tx1"/>
                </a:solidFill>
              </a:rPr>
              <a:t>regression</a:t>
            </a:r>
          </a:p>
          <a:p>
            <a:pPr marL="214313" marR="0" lvl="1" indent="-214313" algn="l" defTabSz="914400" rtl="0" eaLnBrk="0" fontAlgn="base" latinLnBrk="0" hangingPunct="0">
              <a:lnSpc>
                <a:spcPct val="110000"/>
              </a:lnSpc>
              <a:spcBef>
                <a:spcPts val="1700"/>
              </a:spcBef>
              <a:spcAft>
                <a:spcPct val="0"/>
              </a:spcAft>
              <a:buClr>
                <a:srgbClr val="415995"/>
              </a:buClr>
              <a:buSzPct val="64000"/>
              <a:buFont typeface="Lucida Grande" pitchFamily="-112" charset="0"/>
              <a:buChar char="▪"/>
              <a:tabLst/>
              <a:defRPr/>
            </a:pPr>
            <a:endParaRPr lang="en-US" sz="2800" kern="0" dirty="0" smtClean="0">
              <a:solidFill>
                <a:schemeClr val="tx1"/>
              </a:solidFill>
            </a:endParaRPr>
          </a:p>
          <a:p>
            <a:pPr marL="214313" marR="0" lvl="1" indent="-214313" algn="l" defTabSz="914400" rtl="0" eaLnBrk="0" fontAlgn="base" latinLnBrk="0" hangingPunct="0">
              <a:lnSpc>
                <a:spcPct val="110000"/>
              </a:lnSpc>
              <a:spcBef>
                <a:spcPts val="1700"/>
              </a:spcBef>
              <a:spcAft>
                <a:spcPct val="0"/>
              </a:spcAft>
              <a:buClr>
                <a:srgbClr val="415995"/>
              </a:buClr>
              <a:buSzPct val="64000"/>
              <a:buFont typeface="Lucida Grande" pitchFamily="-112" charset="0"/>
              <a:buChar char="▪"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ista Sans OT Reg" pitchFamily="-112" charset="0"/>
                <a:ea typeface="ヒラギノ角ゴ ProN W3" charset="-128"/>
                <a:cs typeface="ヒラギノ角ゴ ProN W3" charset="-128"/>
                <a:sym typeface="Vista Sans OT Reg" pitchFamily="-112" charset="0"/>
              </a:rPr>
              <a:t>Technical</a:t>
            </a:r>
            <a:r>
              <a:rPr kumimoji="0" lang="en-US" sz="2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ista Sans OT Reg" pitchFamily="-112" charset="0"/>
                <a:ea typeface="ヒラギノ角ゴ ProN W3" charset="-128"/>
                <a:cs typeface="ヒラギノ角ゴ ProN W3" charset="-128"/>
                <a:sym typeface="Vista Sans OT Reg" pitchFamily="-112" charset="0"/>
              </a:rPr>
              <a:t> metrics:                       define actionable items for improvement</a:t>
            </a:r>
          </a:p>
          <a:p>
            <a:pPr marL="214313" marR="0" lvl="1" indent="-214313" algn="l" defTabSz="914400" rtl="0" eaLnBrk="0" fontAlgn="base" latinLnBrk="0" hangingPunct="0">
              <a:lnSpc>
                <a:spcPct val="110000"/>
              </a:lnSpc>
              <a:spcBef>
                <a:spcPts val="1700"/>
              </a:spcBef>
              <a:spcAft>
                <a:spcPct val="0"/>
              </a:spcAft>
              <a:buClr>
                <a:srgbClr val="415995"/>
              </a:buClr>
              <a:buSzPct val="64000"/>
              <a:buFont typeface="Lucida Grande" pitchFamily="-112" charset="0"/>
              <a:buChar char="▪"/>
              <a:tabLst/>
              <a:defRPr/>
            </a:pPr>
            <a:endParaRPr lang="en-US" sz="2800" kern="0" baseline="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Haste: </a:t>
            </a:r>
            <a:r>
              <a:rPr lang="en-US" sz="5400" dirty="0" smtClean="0">
                <a:solidFill>
                  <a:srgbClr val="AFBEE3"/>
                </a:solidFill>
              </a:rPr>
              <a:t>Static resource management</a:t>
            </a:r>
          </a:p>
        </p:txBody>
      </p:sp>
    </p:spTree>
  </p:cSld>
  <p:clrMapOvr>
    <a:masterClrMapping/>
  </p:clrMapOvr>
  <mc:AlternateContent xmlns:mp="http://schemas.microsoft.com/office/mac/powerpoint/2008/main">
    <mc:Choice Requires="mp">
      <mp:transition spd="med">
        <mp:cube/>
      </mp:transition>
    </mc:Choice>
    <mc:Fallback xmlns:mv="urn:schemas-microsoft-com:mac:vml" xmlns:mc="http://schemas.openxmlformats.org/markup-compatibility/2006" xmlns:p="http://schemas.openxmlformats.org/presentationml/2006/main" xmlns:r="http://schemas.openxmlformats.org/officeDocument/2006/relationships" xmlns:a="http://schemas.openxmlformats.org/drawingml/2006/main" xmlns="" xmlns:mp="http://schemas.microsoft.com/office/mac/powerpoint/2008/main">
      <p:transition spd="med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Why we need SR Management?</a:t>
            </a:r>
          </a:p>
        </p:txBody>
      </p:sp>
      <p:sp>
        <p:nvSpPr>
          <p:cNvPr id="66563" name="Content Placeholder 2"/>
          <p:cNvSpPr>
            <a:spLocks noGrp="1"/>
          </p:cNvSpPr>
          <p:nvPr>
            <p:ph sz="half" idx="1"/>
          </p:nvPr>
        </p:nvSpPr>
        <p:spPr>
          <a:xfrm>
            <a:off x="787400" y="1295400"/>
            <a:ext cx="11125200" cy="6057900"/>
          </a:xfrm>
        </p:spPr>
        <p:txBody>
          <a:bodyPr/>
          <a:lstStyle/>
          <a:p>
            <a:r>
              <a:rPr lang="en-US" sz="3400" dirty="0" smtClean="0"/>
              <a:t>Day 1: Some smart engineers start a project!</a:t>
            </a:r>
            <a:endParaRPr lang="en-US" sz="3400" dirty="0" smtClean="0">
              <a:solidFill>
                <a:schemeClr val="tx1"/>
              </a:solidFill>
            </a:endParaRPr>
          </a:p>
          <a:p>
            <a:pPr>
              <a:buFontTx/>
              <a:buNone/>
            </a:pPr>
            <a:r>
              <a:rPr lang="en-US" dirty="0" smtClean="0">
                <a:solidFill>
                  <a:schemeClr val="tx1"/>
                </a:solidFill>
              </a:rPr>
              <a:t>&lt;Print </a:t>
            </a:r>
            <a:r>
              <a:rPr lang="en-US" dirty="0" err="1" smtClean="0">
                <a:solidFill>
                  <a:schemeClr val="tx1"/>
                </a:solidFill>
              </a:rPr>
              <a:t>css</a:t>
            </a:r>
            <a:r>
              <a:rPr lang="en-US" dirty="0" smtClean="0">
                <a:solidFill>
                  <a:schemeClr val="tx1"/>
                </a:solidFill>
              </a:rPr>
              <a:t> tag for feature A&gt;</a:t>
            </a:r>
          </a:p>
          <a:p>
            <a:pPr>
              <a:buFontTx/>
              <a:buNone/>
            </a:pPr>
            <a:r>
              <a:rPr lang="en-US" dirty="0" smtClean="0">
                <a:solidFill>
                  <a:schemeClr val="tx1"/>
                </a:solidFill>
              </a:rPr>
              <a:t>&lt;Print </a:t>
            </a:r>
            <a:r>
              <a:rPr lang="en-US" dirty="0" err="1" smtClean="0">
                <a:solidFill>
                  <a:schemeClr val="tx1"/>
                </a:solidFill>
              </a:rPr>
              <a:t>css</a:t>
            </a:r>
            <a:r>
              <a:rPr lang="en-US" dirty="0" smtClean="0">
                <a:solidFill>
                  <a:schemeClr val="tx1"/>
                </a:solidFill>
              </a:rPr>
              <a:t> tag for feature B&gt;</a:t>
            </a:r>
          </a:p>
          <a:p>
            <a:pPr>
              <a:buFontTx/>
              <a:buNone/>
            </a:pPr>
            <a:r>
              <a:rPr lang="en-US" dirty="0" smtClean="0">
                <a:solidFill>
                  <a:schemeClr val="tx1"/>
                </a:solidFill>
              </a:rPr>
              <a:t>&lt;Print </a:t>
            </a:r>
            <a:r>
              <a:rPr lang="en-US" dirty="0" err="1" smtClean="0">
                <a:solidFill>
                  <a:schemeClr val="tx1"/>
                </a:solidFill>
              </a:rPr>
              <a:t>css</a:t>
            </a:r>
            <a:r>
              <a:rPr lang="en-US" dirty="0" smtClean="0">
                <a:solidFill>
                  <a:schemeClr val="tx1"/>
                </a:solidFill>
              </a:rPr>
              <a:t> tag for feature C&gt;</a:t>
            </a:r>
          </a:p>
          <a:p>
            <a:pPr>
              <a:buFontTx/>
              <a:buNone/>
            </a:pPr>
            <a:r>
              <a:rPr lang="en-US" dirty="0" smtClean="0">
                <a:solidFill>
                  <a:schemeClr val="tx1"/>
                </a:solidFill>
              </a:rPr>
              <a:t>&lt;print HTML of feature A&gt;</a:t>
            </a:r>
          </a:p>
          <a:p>
            <a:pPr>
              <a:buFontTx/>
              <a:buNone/>
            </a:pPr>
            <a:r>
              <a:rPr lang="en-US" dirty="0" smtClean="0">
                <a:solidFill>
                  <a:schemeClr val="tx1"/>
                </a:solidFill>
              </a:rPr>
              <a:t>&lt;print HTML of feature B&gt;</a:t>
            </a:r>
          </a:p>
          <a:p>
            <a:pPr>
              <a:buFontTx/>
              <a:buNone/>
            </a:pPr>
            <a:r>
              <a:rPr lang="en-US" dirty="0" smtClean="0">
                <a:solidFill>
                  <a:schemeClr val="tx1"/>
                </a:solidFill>
              </a:rPr>
              <a:t>&lt;print HTML of feature C&gt;</a:t>
            </a:r>
          </a:p>
          <a:p>
            <a:pPr>
              <a:buFontTx/>
              <a:buNone/>
            </a:pPr>
            <a:r>
              <a:rPr lang="en-US" dirty="0" smtClean="0">
                <a:solidFill>
                  <a:schemeClr val="tx1"/>
                </a:solidFill>
              </a:rPr>
              <a:t>…</a:t>
            </a:r>
          </a:p>
          <a:p>
            <a:pPr>
              <a:buFontTx/>
              <a:buNone/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4" name="Oval Callout 3"/>
          <p:cNvSpPr>
            <a:spLocks noChangeArrowheads="1"/>
          </p:cNvSpPr>
          <p:nvPr/>
        </p:nvSpPr>
        <p:spPr bwMode="auto">
          <a:xfrm>
            <a:off x="7264400" y="2159000"/>
            <a:ext cx="4495800" cy="2743200"/>
          </a:xfrm>
          <a:prstGeom prst="wedgeEllipseCallout">
            <a:avLst>
              <a:gd name="adj1" fmla="val -50201"/>
              <a:gd name="adj2" fmla="val -1982"/>
            </a:avLst>
          </a:prstGeom>
          <a:solidFill>
            <a:srgbClr val="F0C423"/>
          </a:solidFill>
          <a:ln w="25400">
            <a:noFill/>
            <a:round/>
            <a:headEnd type="arrow" w="med" len="med"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lang="en-US" sz="3200" dirty="0" smtClean="0"/>
              <a:t>“Let’s write a new page with features A, B and C!”</a:t>
            </a:r>
            <a:endParaRPr lang="en-US" sz="3200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Why we need SR Management?</a:t>
            </a:r>
          </a:p>
        </p:txBody>
      </p:sp>
      <p:sp>
        <p:nvSpPr>
          <p:cNvPr id="67587" name="Content Placeholder 2"/>
          <p:cNvSpPr>
            <a:spLocks noGrp="1"/>
          </p:cNvSpPr>
          <p:nvPr>
            <p:ph sz="half" idx="1"/>
          </p:nvPr>
        </p:nvSpPr>
        <p:spPr>
          <a:xfrm>
            <a:off x="787400" y="1295400"/>
            <a:ext cx="11582400" cy="6057900"/>
          </a:xfrm>
        </p:spPr>
        <p:txBody>
          <a:bodyPr/>
          <a:lstStyle/>
          <a:p>
            <a:r>
              <a:rPr lang="en-US" sz="3400" dirty="0" smtClean="0"/>
              <a:t>Day 2: Some smart engineers run </a:t>
            </a:r>
            <a:r>
              <a:rPr lang="en-US" sz="3400" dirty="0" err="1" smtClean="0"/>
              <a:t>PageSpeed</a:t>
            </a:r>
            <a:r>
              <a:rPr lang="en-US" sz="3400" dirty="0" smtClean="0"/>
              <a:t> and thinks…</a:t>
            </a:r>
            <a:endParaRPr lang="en-US" sz="3400" dirty="0" smtClean="0">
              <a:solidFill>
                <a:schemeClr val="tx1"/>
              </a:solidFill>
            </a:endParaRPr>
          </a:p>
          <a:p>
            <a:pPr>
              <a:buFontTx/>
              <a:buNone/>
            </a:pPr>
            <a:r>
              <a:rPr lang="en-US" dirty="0" smtClean="0">
                <a:solidFill>
                  <a:srgbClr val="0000FF"/>
                </a:solidFill>
              </a:rPr>
              <a:t>&lt;Print </a:t>
            </a:r>
            <a:r>
              <a:rPr lang="en-US" dirty="0" err="1" smtClean="0">
                <a:solidFill>
                  <a:srgbClr val="0000FF"/>
                </a:solidFill>
              </a:rPr>
              <a:t>css</a:t>
            </a:r>
            <a:r>
              <a:rPr lang="en-US" dirty="0" smtClean="0">
                <a:solidFill>
                  <a:srgbClr val="0000FF"/>
                </a:solidFill>
              </a:rPr>
              <a:t> tag for feature A&gt;</a:t>
            </a:r>
          </a:p>
          <a:p>
            <a:pPr>
              <a:buFontTx/>
              <a:buNone/>
            </a:pPr>
            <a:r>
              <a:rPr lang="en-US" dirty="0" smtClean="0">
                <a:solidFill>
                  <a:srgbClr val="0000FF"/>
                </a:solidFill>
              </a:rPr>
              <a:t>&lt;Print </a:t>
            </a:r>
            <a:r>
              <a:rPr lang="en-US" dirty="0" err="1" smtClean="0">
                <a:solidFill>
                  <a:srgbClr val="0000FF"/>
                </a:solidFill>
              </a:rPr>
              <a:t>css</a:t>
            </a:r>
            <a:r>
              <a:rPr lang="en-US" dirty="0" smtClean="0">
                <a:solidFill>
                  <a:srgbClr val="0000FF"/>
                </a:solidFill>
              </a:rPr>
              <a:t> tag for feature B&gt;</a:t>
            </a:r>
          </a:p>
          <a:p>
            <a:pPr>
              <a:buFontTx/>
              <a:buNone/>
            </a:pPr>
            <a:r>
              <a:rPr lang="en-US" dirty="0" smtClean="0">
                <a:solidFill>
                  <a:srgbClr val="0000FF"/>
                </a:solidFill>
              </a:rPr>
              <a:t>&lt;Print </a:t>
            </a:r>
            <a:r>
              <a:rPr lang="en-US" dirty="0" err="1" smtClean="0">
                <a:solidFill>
                  <a:srgbClr val="0000FF"/>
                </a:solidFill>
              </a:rPr>
              <a:t>css</a:t>
            </a:r>
            <a:r>
              <a:rPr lang="en-US" dirty="0" smtClean="0">
                <a:solidFill>
                  <a:srgbClr val="0000FF"/>
                </a:solidFill>
              </a:rPr>
              <a:t> tag for feature C&gt;</a:t>
            </a:r>
          </a:p>
          <a:p>
            <a:pPr>
              <a:buFontTx/>
              <a:buNone/>
            </a:pPr>
            <a:r>
              <a:rPr lang="en-US" dirty="0" smtClean="0">
                <a:solidFill>
                  <a:schemeClr val="tx1"/>
                </a:solidFill>
              </a:rPr>
              <a:t>&lt;print HTML of feature A&gt;</a:t>
            </a:r>
          </a:p>
          <a:p>
            <a:pPr>
              <a:buFontTx/>
              <a:buNone/>
            </a:pPr>
            <a:r>
              <a:rPr lang="en-US" dirty="0" smtClean="0">
                <a:solidFill>
                  <a:schemeClr val="tx1"/>
                </a:solidFill>
              </a:rPr>
              <a:t>&lt;print HTML of feature B&gt;</a:t>
            </a:r>
          </a:p>
          <a:p>
            <a:pPr>
              <a:buFontTx/>
              <a:buNone/>
            </a:pPr>
            <a:r>
              <a:rPr lang="en-US" dirty="0" smtClean="0">
                <a:solidFill>
                  <a:schemeClr val="tx1"/>
                </a:solidFill>
              </a:rPr>
              <a:t>&lt;print HTML of feature C&gt;</a:t>
            </a:r>
          </a:p>
          <a:p>
            <a:pPr>
              <a:buFontTx/>
              <a:buNone/>
            </a:pPr>
            <a:r>
              <a:rPr lang="en-US" dirty="0" smtClean="0">
                <a:solidFill>
                  <a:schemeClr val="tx1"/>
                </a:solidFill>
              </a:rPr>
              <a:t>…</a:t>
            </a:r>
          </a:p>
          <a:p>
            <a:pPr>
              <a:buFontTx/>
              <a:buNone/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67588" name="Oval Callout 3"/>
          <p:cNvSpPr>
            <a:spLocks noChangeArrowheads="1"/>
          </p:cNvSpPr>
          <p:nvPr/>
        </p:nvSpPr>
        <p:spPr bwMode="auto">
          <a:xfrm>
            <a:off x="7264400" y="2159000"/>
            <a:ext cx="4495800" cy="2743200"/>
          </a:xfrm>
          <a:prstGeom prst="wedgeEllipseCallout">
            <a:avLst>
              <a:gd name="adj1" fmla="val -93139"/>
              <a:gd name="adj2" fmla="val -11241"/>
            </a:avLst>
          </a:prstGeom>
          <a:solidFill>
            <a:srgbClr val="F0C423"/>
          </a:solidFill>
          <a:ln w="25400">
            <a:noFill/>
            <a:round/>
            <a:headEnd type="arrow" w="med" len="med"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lang="en-US" sz="3200" dirty="0" smtClean="0"/>
              <a:t>“A </a:t>
            </a:r>
            <a:r>
              <a:rPr lang="en-US" sz="3200" dirty="0"/>
              <a:t>&amp; B &amp; C are always used; let’s package them together</a:t>
            </a:r>
            <a:r>
              <a:rPr lang="en-US" sz="3200" dirty="0" smtClean="0"/>
              <a:t>!”</a:t>
            </a:r>
            <a:endParaRPr lang="en-US" sz="3200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Why we need SR Management?</a:t>
            </a:r>
          </a:p>
        </p:txBody>
      </p:sp>
      <p:sp>
        <p:nvSpPr>
          <p:cNvPr id="68611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3400" dirty="0" smtClean="0"/>
              <a:t>Day 2: Awesome! </a:t>
            </a:r>
            <a:endParaRPr lang="en-US" sz="3400" dirty="0" smtClean="0">
              <a:solidFill>
                <a:schemeClr val="tx1"/>
              </a:solidFill>
            </a:endParaRPr>
          </a:p>
          <a:p>
            <a:pPr>
              <a:buFontTx/>
              <a:buNone/>
            </a:pPr>
            <a:r>
              <a:rPr lang="en-US" dirty="0" smtClean="0">
                <a:solidFill>
                  <a:srgbClr val="0000FF"/>
                </a:solidFill>
              </a:rPr>
              <a:t>&lt;Print </a:t>
            </a:r>
            <a:r>
              <a:rPr lang="en-US" dirty="0" err="1" smtClean="0">
                <a:solidFill>
                  <a:srgbClr val="0000FF"/>
                </a:solidFill>
              </a:rPr>
              <a:t>css</a:t>
            </a:r>
            <a:r>
              <a:rPr lang="en-US" dirty="0" smtClean="0">
                <a:solidFill>
                  <a:srgbClr val="0000FF"/>
                </a:solidFill>
              </a:rPr>
              <a:t> tag for feature A&amp;B&amp;C&gt;</a:t>
            </a:r>
          </a:p>
          <a:p>
            <a:pPr>
              <a:buFontTx/>
              <a:buNone/>
            </a:pPr>
            <a:r>
              <a:rPr lang="en-US" dirty="0" smtClean="0">
                <a:solidFill>
                  <a:schemeClr val="tx1"/>
                </a:solidFill>
              </a:rPr>
              <a:t>&lt;print HTML of feature A&gt;</a:t>
            </a:r>
          </a:p>
          <a:p>
            <a:pPr>
              <a:buFontTx/>
              <a:buNone/>
            </a:pPr>
            <a:r>
              <a:rPr lang="en-US" dirty="0" smtClean="0">
                <a:solidFill>
                  <a:schemeClr val="tx1"/>
                </a:solidFill>
              </a:rPr>
              <a:t>&lt;print HTML of feature B&gt;</a:t>
            </a:r>
          </a:p>
          <a:p>
            <a:pPr>
              <a:buFontTx/>
              <a:buNone/>
            </a:pPr>
            <a:r>
              <a:rPr lang="en-US" dirty="0" smtClean="0">
                <a:solidFill>
                  <a:schemeClr val="tx1"/>
                </a:solidFill>
              </a:rPr>
              <a:t>&lt;print HTML of feature C&gt;</a:t>
            </a:r>
          </a:p>
          <a:p>
            <a:pPr>
              <a:buFontTx/>
              <a:buNone/>
            </a:pPr>
            <a:r>
              <a:rPr lang="en-US" dirty="0" smtClean="0">
                <a:solidFill>
                  <a:schemeClr val="tx1"/>
                </a:solidFill>
              </a:rPr>
              <a:t>…</a:t>
            </a:r>
          </a:p>
          <a:p>
            <a:pPr>
              <a:buFontTx/>
              <a:buNone/>
            </a:pPr>
            <a:endParaRPr lang="en-US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Why we need SR Management?</a:t>
            </a:r>
          </a:p>
        </p:txBody>
      </p:sp>
      <p:sp>
        <p:nvSpPr>
          <p:cNvPr id="69635" name="Content Placeholder 2"/>
          <p:cNvSpPr>
            <a:spLocks noGrp="1"/>
          </p:cNvSpPr>
          <p:nvPr>
            <p:ph sz="half" idx="1"/>
          </p:nvPr>
        </p:nvSpPr>
        <p:spPr>
          <a:xfrm>
            <a:off x="787400" y="1295400"/>
            <a:ext cx="11811000" cy="6057900"/>
          </a:xfrm>
        </p:spPr>
        <p:txBody>
          <a:bodyPr/>
          <a:lstStyle/>
          <a:p>
            <a:r>
              <a:rPr lang="en-US" sz="3400" dirty="0" smtClean="0"/>
              <a:t>Day 3: feature C evolves…</a:t>
            </a:r>
            <a:endParaRPr lang="en-US" sz="3400" dirty="0" smtClean="0">
              <a:solidFill>
                <a:schemeClr val="tx1"/>
              </a:solidFill>
            </a:endParaRPr>
          </a:p>
          <a:p>
            <a:pPr>
              <a:buFontTx/>
              <a:buNone/>
            </a:pPr>
            <a:r>
              <a:rPr lang="en-US" dirty="0" smtClean="0">
                <a:solidFill>
                  <a:schemeClr val="tx1"/>
                </a:solidFill>
              </a:rPr>
              <a:t>&lt;Print </a:t>
            </a:r>
            <a:r>
              <a:rPr lang="en-US" dirty="0" err="1" smtClean="0">
                <a:solidFill>
                  <a:schemeClr val="tx1"/>
                </a:solidFill>
              </a:rPr>
              <a:t>css</a:t>
            </a:r>
            <a:r>
              <a:rPr lang="en-US" dirty="0" smtClean="0">
                <a:solidFill>
                  <a:schemeClr val="tx1"/>
                </a:solidFill>
              </a:rPr>
              <a:t> tag for feature A &amp; B &amp; C&gt;</a:t>
            </a:r>
          </a:p>
          <a:p>
            <a:pPr>
              <a:buFontTx/>
              <a:buNone/>
            </a:pPr>
            <a:r>
              <a:rPr lang="en-US" dirty="0" smtClean="0">
                <a:solidFill>
                  <a:schemeClr val="tx1"/>
                </a:solidFill>
              </a:rPr>
              <a:t>&lt;print HTML of feature A&gt;</a:t>
            </a:r>
          </a:p>
          <a:p>
            <a:pPr>
              <a:buFontTx/>
              <a:buNone/>
            </a:pPr>
            <a:r>
              <a:rPr lang="en-US" dirty="0" smtClean="0">
                <a:solidFill>
                  <a:schemeClr val="tx1"/>
                </a:solidFill>
              </a:rPr>
              <a:t>&lt;print HTML of feature B&gt;</a:t>
            </a:r>
          </a:p>
          <a:p>
            <a:pPr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If (</a:t>
            </a:r>
            <a:r>
              <a:rPr lang="en-US" dirty="0" err="1" smtClean="0">
                <a:solidFill>
                  <a:srgbClr val="FF0000"/>
                </a:solidFill>
              </a:rPr>
              <a:t>users_signup_for_C</a:t>
            </a:r>
            <a:r>
              <a:rPr lang="en-US" dirty="0" smtClean="0">
                <a:solidFill>
                  <a:srgbClr val="FF0000"/>
                </a:solidFill>
              </a:rPr>
              <a:t>())</a:t>
            </a:r>
            <a:r>
              <a:rPr lang="en-US" dirty="0" smtClean="0">
                <a:solidFill>
                  <a:schemeClr val="tx1"/>
                </a:solidFill>
              </a:rPr>
              <a:t> { &lt;print HTML of feature C&gt;}</a:t>
            </a:r>
          </a:p>
          <a:p>
            <a:pPr>
              <a:buFontTx/>
              <a:buNone/>
            </a:pPr>
            <a:r>
              <a:rPr lang="en-US" dirty="0" smtClean="0">
                <a:solidFill>
                  <a:schemeClr val="tx1"/>
                </a:solidFill>
              </a:rPr>
              <a:t>…</a:t>
            </a:r>
          </a:p>
          <a:p>
            <a:pPr>
              <a:buFontTx/>
              <a:buNone/>
            </a:pPr>
            <a:endParaRPr lang="en-US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Why we need SR Management?</a:t>
            </a:r>
          </a:p>
        </p:txBody>
      </p:sp>
      <p:sp>
        <p:nvSpPr>
          <p:cNvPr id="70659" name="Content Placeholder 2"/>
          <p:cNvSpPr>
            <a:spLocks noGrp="1"/>
          </p:cNvSpPr>
          <p:nvPr>
            <p:ph sz="half" idx="1"/>
          </p:nvPr>
        </p:nvSpPr>
        <p:spPr>
          <a:xfrm>
            <a:off x="787400" y="1295400"/>
            <a:ext cx="11811000" cy="6057900"/>
          </a:xfrm>
        </p:spPr>
        <p:txBody>
          <a:bodyPr/>
          <a:lstStyle/>
          <a:p>
            <a:r>
              <a:rPr lang="en-US" sz="3400" dirty="0" smtClean="0"/>
              <a:t>Day 3:</a:t>
            </a:r>
            <a:endParaRPr lang="en-US" sz="3400" dirty="0" smtClean="0">
              <a:solidFill>
                <a:schemeClr val="tx1"/>
              </a:solidFill>
            </a:endParaRPr>
          </a:p>
          <a:p>
            <a:pPr>
              <a:buFontTx/>
              <a:buNone/>
            </a:pPr>
            <a:r>
              <a:rPr lang="en-US" dirty="0" smtClean="0">
                <a:solidFill>
                  <a:srgbClr val="0000FF"/>
                </a:solidFill>
              </a:rPr>
              <a:t>&lt;Print </a:t>
            </a:r>
            <a:r>
              <a:rPr lang="en-US" dirty="0" err="1" smtClean="0">
                <a:solidFill>
                  <a:srgbClr val="0000FF"/>
                </a:solidFill>
              </a:rPr>
              <a:t>css</a:t>
            </a:r>
            <a:r>
              <a:rPr lang="en-US" dirty="0" smtClean="0">
                <a:solidFill>
                  <a:srgbClr val="0000FF"/>
                </a:solidFill>
              </a:rPr>
              <a:t> tag for feature A &amp; B &amp; C&gt;</a:t>
            </a:r>
          </a:p>
          <a:p>
            <a:pPr>
              <a:buFontTx/>
              <a:buNone/>
            </a:pPr>
            <a:r>
              <a:rPr lang="en-US" dirty="0" smtClean="0">
                <a:solidFill>
                  <a:schemeClr val="tx1"/>
                </a:solidFill>
              </a:rPr>
              <a:t>&lt;print HTML of feature A&gt;</a:t>
            </a:r>
          </a:p>
          <a:p>
            <a:pPr>
              <a:buFontTx/>
              <a:buNone/>
            </a:pPr>
            <a:r>
              <a:rPr lang="en-US" dirty="0" smtClean="0">
                <a:solidFill>
                  <a:schemeClr val="tx1"/>
                </a:solidFill>
              </a:rPr>
              <a:t>&lt;print HTML of feature B&gt;</a:t>
            </a:r>
          </a:p>
          <a:p>
            <a:pPr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If (</a:t>
            </a:r>
            <a:r>
              <a:rPr lang="en-US" dirty="0" err="1" smtClean="0">
                <a:solidFill>
                  <a:srgbClr val="FF0000"/>
                </a:solidFill>
              </a:rPr>
              <a:t>users_signup_for_C</a:t>
            </a:r>
            <a:r>
              <a:rPr lang="en-US" dirty="0" smtClean="0">
                <a:solidFill>
                  <a:srgbClr val="FF0000"/>
                </a:solidFill>
              </a:rPr>
              <a:t>())</a:t>
            </a:r>
            <a:r>
              <a:rPr lang="en-US" dirty="0" smtClean="0">
                <a:solidFill>
                  <a:schemeClr val="tx1"/>
                </a:solidFill>
              </a:rPr>
              <a:t> { &lt;print HTML of feature C&gt;}</a:t>
            </a:r>
          </a:p>
          <a:p>
            <a:pPr>
              <a:buFontTx/>
              <a:buNone/>
            </a:pPr>
            <a:r>
              <a:rPr lang="en-US" dirty="0" smtClean="0">
                <a:solidFill>
                  <a:schemeClr val="tx1"/>
                </a:solidFill>
              </a:rPr>
              <a:t>…</a:t>
            </a:r>
          </a:p>
          <a:p>
            <a:pPr>
              <a:buFontTx/>
              <a:buNone/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70660" name="Oval Callout 3"/>
          <p:cNvSpPr>
            <a:spLocks noChangeArrowheads="1"/>
          </p:cNvSpPr>
          <p:nvPr/>
        </p:nvSpPr>
        <p:spPr bwMode="auto">
          <a:xfrm>
            <a:off x="7264400" y="2159000"/>
            <a:ext cx="4191000" cy="1524000"/>
          </a:xfrm>
          <a:prstGeom prst="wedgeEllipseCallout">
            <a:avLst>
              <a:gd name="adj1" fmla="val -72935"/>
              <a:gd name="adj2" fmla="val -42556"/>
            </a:avLst>
          </a:prstGeom>
          <a:solidFill>
            <a:srgbClr val="F0C423"/>
          </a:solidFill>
          <a:ln w="25400">
            <a:noFill/>
            <a:round/>
            <a:headEnd type="arrow" w="med" len="med"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lang="en-US"/>
              <a:t>A&amp;B are always used, while C is not. ..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Why we need SR Management?</a:t>
            </a:r>
          </a:p>
        </p:txBody>
      </p:sp>
      <p:sp>
        <p:nvSpPr>
          <p:cNvPr id="71683" name="Content Placeholder 2"/>
          <p:cNvSpPr>
            <a:spLocks noGrp="1"/>
          </p:cNvSpPr>
          <p:nvPr>
            <p:ph sz="half" idx="1"/>
          </p:nvPr>
        </p:nvSpPr>
        <p:spPr>
          <a:xfrm>
            <a:off x="787400" y="1295400"/>
            <a:ext cx="11811000" cy="6057900"/>
          </a:xfrm>
        </p:spPr>
        <p:txBody>
          <a:bodyPr/>
          <a:lstStyle/>
          <a:p>
            <a:r>
              <a:rPr lang="en-US" sz="3400" dirty="0" smtClean="0"/>
              <a:t>Day 4: feature C is deprecated</a:t>
            </a:r>
            <a:endParaRPr lang="en-US" sz="3400" dirty="0" smtClean="0">
              <a:solidFill>
                <a:schemeClr val="tx1"/>
              </a:solidFill>
            </a:endParaRPr>
          </a:p>
          <a:p>
            <a:pPr>
              <a:buFontTx/>
              <a:buNone/>
            </a:pPr>
            <a:r>
              <a:rPr lang="en-US" dirty="0" smtClean="0">
                <a:solidFill>
                  <a:schemeClr val="tx1"/>
                </a:solidFill>
              </a:rPr>
              <a:t>&lt;Print </a:t>
            </a:r>
            <a:r>
              <a:rPr lang="en-US" dirty="0" err="1" smtClean="0">
                <a:solidFill>
                  <a:schemeClr val="tx1"/>
                </a:solidFill>
              </a:rPr>
              <a:t>css</a:t>
            </a:r>
            <a:r>
              <a:rPr lang="en-US" dirty="0" smtClean="0">
                <a:solidFill>
                  <a:schemeClr val="tx1"/>
                </a:solidFill>
              </a:rPr>
              <a:t> tag for feature A &amp; B &amp; C&gt;</a:t>
            </a:r>
          </a:p>
          <a:p>
            <a:pPr>
              <a:buFontTx/>
              <a:buNone/>
            </a:pPr>
            <a:r>
              <a:rPr lang="en-US" dirty="0" smtClean="0">
                <a:solidFill>
                  <a:schemeClr val="tx1"/>
                </a:solidFill>
              </a:rPr>
              <a:t>&lt;print HTML of feature A&gt;</a:t>
            </a:r>
          </a:p>
          <a:p>
            <a:pPr>
              <a:buFontTx/>
              <a:buNone/>
            </a:pPr>
            <a:r>
              <a:rPr lang="en-US" dirty="0" smtClean="0">
                <a:solidFill>
                  <a:schemeClr val="tx1"/>
                </a:solidFill>
              </a:rPr>
              <a:t>&lt;print HTML of feature B&gt;</a:t>
            </a:r>
          </a:p>
          <a:p>
            <a:pPr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// no one uses C</a:t>
            </a:r>
            <a:r>
              <a:rPr lang="en-US" dirty="0" smtClean="0">
                <a:solidFill>
                  <a:schemeClr val="tx1"/>
                </a:solidFill>
              </a:rPr>
              <a:t> { &lt;print HTML of feature C&gt;}</a:t>
            </a:r>
          </a:p>
          <a:p>
            <a:pPr>
              <a:buFontTx/>
              <a:buNone/>
            </a:pPr>
            <a:r>
              <a:rPr lang="en-US" dirty="0" smtClean="0">
                <a:solidFill>
                  <a:schemeClr val="tx1"/>
                </a:solidFill>
              </a:rPr>
              <a:t>…</a:t>
            </a:r>
          </a:p>
          <a:p>
            <a:pPr>
              <a:buFontTx/>
              <a:buNone/>
            </a:pPr>
            <a:endParaRPr lang="en-US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Why we need SR Management?</a:t>
            </a:r>
          </a:p>
        </p:txBody>
      </p:sp>
      <p:sp>
        <p:nvSpPr>
          <p:cNvPr id="72707" name="Content Placeholder 2"/>
          <p:cNvSpPr>
            <a:spLocks noGrp="1"/>
          </p:cNvSpPr>
          <p:nvPr>
            <p:ph sz="half" idx="1"/>
          </p:nvPr>
        </p:nvSpPr>
        <p:spPr>
          <a:xfrm>
            <a:off x="787400" y="1295400"/>
            <a:ext cx="11811000" cy="6057900"/>
          </a:xfrm>
        </p:spPr>
        <p:txBody>
          <a:bodyPr/>
          <a:lstStyle/>
          <a:p>
            <a:r>
              <a:rPr lang="en-US" sz="3400" dirty="0" smtClean="0"/>
              <a:t>Day 4: we start to send unused bits</a:t>
            </a:r>
            <a:endParaRPr lang="en-US" sz="3400" dirty="0" smtClean="0">
              <a:solidFill>
                <a:schemeClr val="tx1"/>
              </a:solidFill>
            </a:endParaRPr>
          </a:p>
          <a:p>
            <a:pPr>
              <a:buFontTx/>
              <a:buNone/>
            </a:pPr>
            <a:r>
              <a:rPr lang="en-US" dirty="0" smtClean="0">
                <a:solidFill>
                  <a:srgbClr val="0000FF"/>
                </a:solidFill>
              </a:rPr>
              <a:t>&lt;Print </a:t>
            </a:r>
            <a:r>
              <a:rPr lang="en-US" dirty="0" err="1" smtClean="0">
                <a:solidFill>
                  <a:srgbClr val="0000FF"/>
                </a:solidFill>
              </a:rPr>
              <a:t>css</a:t>
            </a:r>
            <a:r>
              <a:rPr lang="en-US" dirty="0" smtClean="0">
                <a:solidFill>
                  <a:srgbClr val="0000FF"/>
                </a:solidFill>
              </a:rPr>
              <a:t> tag for feature A &amp; B &amp; C&gt;</a:t>
            </a:r>
          </a:p>
          <a:p>
            <a:pPr>
              <a:buFontTx/>
              <a:buNone/>
            </a:pPr>
            <a:r>
              <a:rPr lang="en-US" dirty="0" smtClean="0">
                <a:solidFill>
                  <a:schemeClr val="tx1"/>
                </a:solidFill>
              </a:rPr>
              <a:t>&lt;print HTML of feature A&gt;</a:t>
            </a:r>
          </a:p>
          <a:p>
            <a:pPr>
              <a:buFontTx/>
              <a:buNone/>
            </a:pPr>
            <a:r>
              <a:rPr lang="en-US" dirty="0" smtClean="0">
                <a:solidFill>
                  <a:schemeClr val="tx1"/>
                </a:solidFill>
              </a:rPr>
              <a:t>&lt;print HTML of feature B&gt;</a:t>
            </a:r>
          </a:p>
          <a:p>
            <a:pPr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// no one uses C </a:t>
            </a:r>
            <a:r>
              <a:rPr lang="en-US" dirty="0" smtClean="0">
                <a:solidFill>
                  <a:schemeClr val="tx1"/>
                </a:solidFill>
              </a:rPr>
              <a:t>{ &lt;print HTML of feature C&gt;}</a:t>
            </a:r>
          </a:p>
          <a:p>
            <a:pPr>
              <a:buFontTx/>
              <a:buNone/>
            </a:pPr>
            <a:r>
              <a:rPr lang="en-US" dirty="0" smtClean="0">
                <a:solidFill>
                  <a:schemeClr val="tx1"/>
                </a:solidFill>
              </a:rPr>
              <a:t>…</a:t>
            </a:r>
          </a:p>
          <a:p>
            <a:pPr>
              <a:buFontTx/>
              <a:buNone/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72708" name="Oval Callout 4"/>
          <p:cNvSpPr>
            <a:spLocks noChangeArrowheads="1"/>
          </p:cNvSpPr>
          <p:nvPr/>
        </p:nvSpPr>
        <p:spPr bwMode="auto">
          <a:xfrm>
            <a:off x="8102600" y="2235200"/>
            <a:ext cx="4572000" cy="2438400"/>
          </a:xfrm>
          <a:prstGeom prst="wedgeEllipseCallout">
            <a:avLst>
              <a:gd name="adj1" fmla="val -93903"/>
              <a:gd name="adj2" fmla="val -34630"/>
            </a:avLst>
          </a:prstGeom>
          <a:solidFill>
            <a:srgbClr val="F0C423"/>
          </a:solidFill>
          <a:ln w="25400">
            <a:noFill/>
            <a:round/>
            <a:headEnd type="arrow" w="med" len="med"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lang="en-US" sz="2800" dirty="0" smtClean="0"/>
              <a:t>It is hard to remember we should remove C here.</a:t>
            </a:r>
            <a:endParaRPr lang="en-US" sz="2800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Why we need SR Management?</a:t>
            </a:r>
          </a:p>
        </p:txBody>
      </p:sp>
      <p:sp>
        <p:nvSpPr>
          <p:cNvPr id="73731" name="Content Placeholder 2"/>
          <p:cNvSpPr>
            <a:spLocks noGrp="1"/>
          </p:cNvSpPr>
          <p:nvPr>
            <p:ph sz="half" idx="1"/>
          </p:nvPr>
        </p:nvSpPr>
        <p:spPr>
          <a:xfrm>
            <a:off x="787400" y="1295400"/>
            <a:ext cx="11811000" cy="6057900"/>
          </a:xfrm>
        </p:spPr>
        <p:txBody>
          <a:bodyPr/>
          <a:lstStyle/>
          <a:p>
            <a:r>
              <a:rPr lang="en-US" sz="3400" dirty="0" smtClean="0"/>
              <a:t>One months later…</a:t>
            </a:r>
            <a:endParaRPr lang="en-US" sz="3400" dirty="0" smtClean="0">
              <a:solidFill>
                <a:schemeClr val="tx1"/>
              </a:solidFill>
            </a:endParaRPr>
          </a:p>
          <a:p>
            <a:pPr>
              <a:buFontTx/>
              <a:buNone/>
            </a:pPr>
            <a:r>
              <a:rPr lang="en-US" dirty="0" smtClean="0">
                <a:solidFill>
                  <a:srgbClr val="0000FF"/>
                </a:solidFill>
              </a:rPr>
              <a:t>&lt;Print </a:t>
            </a:r>
            <a:r>
              <a:rPr lang="en-US" dirty="0" err="1" smtClean="0">
                <a:solidFill>
                  <a:srgbClr val="0000FF"/>
                </a:solidFill>
              </a:rPr>
              <a:t>css</a:t>
            </a:r>
            <a:r>
              <a:rPr lang="en-US" dirty="0" smtClean="0">
                <a:solidFill>
                  <a:srgbClr val="0000FF"/>
                </a:solidFill>
              </a:rPr>
              <a:t> tag for feature A &amp; B &amp; C &amp; D &amp; E &amp; F &amp; G…&gt;</a:t>
            </a:r>
          </a:p>
          <a:p>
            <a:pPr>
              <a:buFontTx/>
              <a:buNone/>
            </a:pPr>
            <a:r>
              <a:rPr lang="en-US" dirty="0" smtClean="0">
                <a:solidFill>
                  <a:schemeClr val="tx1"/>
                </a:solidFill>
              </a:rPr>
              <a:t>if (F is used) &lt;print HTML of feature F&gt;</a:t>
            </a:r>
          </a:p>
          <a:p>
            <a:pPr>
              <a:buFontTx/>
              <a:buNone/>
            </a:pPr>
            <a:r>
              <a:rPr lang="en-US" dirty="0" smtClean="0">
                <a:solidFill>
                  <a:schemeClr val="tx1"/>
                </a:solidFill>
              </a:rPr>
              <a:t>&lt;print HTML of feature G&gt;</a:t>
            </a:r>
          </a:p>
          <a:p>
            <a:pPr>
              <a:buFontTx/>
              <a:buNone/>
            </a:pPr>
            <a:r>
              <a:rPr lang="en-US" dirty="0" smtClean="0">
                <a:solidFill>
                  <a:schemeClr val="tx1"/>
                </a:solidFill>
              </a:rPr>
              <a:t>if (F is not used) { &lt;print HTML of feature E&gt;}</a:t>
            </a:r>
          </a:p>
          <a:p>
            <a:pPr>
              <a:buFontTx/>
              <a:buNone/>
            </a:pPr>
            <a:r>
              <a:rPr lang="en-US" dirty="0" smtClean="0">
                <a:solidFill>
                  <a:schemeClr val="tx1"/>
                </a:solidFill>
              </a:rPr>
              <a:t>…</a:t>
            </a:r>
          </a:p>
          <a:p>
            <a:pPr>
              <a:buFontTx/>
              <a:buNone/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73732" name="Oval Callout 4"/>
          <p:cNvSpPr>
            <a:spLocks noChangeArrowheads="1"/>
          </p:cNvSpPr>
          <p:nvPr/>
        </p:nvSpPr>
        <p:spPr bwMode="auto">
          <a:xfrm>
            <a:off x="8102600" y="2235200"/>
            <a:ext cx="4572000" cy="2438400"/>
          </a:xfrm>
          <a:prstGeom prst="wedgeEllipseCallout">
            <a:avLst>
              <a:gd name="adj1" fmla="val -93903"/>
              <a:gd name="adj2" fmla="val -34630"/>
            </a:avLst>
          </a:prstGeom>
          <a:solidFill>
            <a:srgbClr val="F0C423"/>
          </a:solidFill>
          <a:ln w="25400">
            <a:noFill/>
            <a:round/>
            <a:headEnd type="arrow" w="med" len="med"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lang="en-US" sz="2800"/>
              <a:t>Thousands of dead CSS rules in the package.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7" name="Group 1"/>
          <p:cNvGraphicFramePr>
            <a:graphicFrameLocks noGrp="1"/>
          </p:cNvGraphicFramePr>
          <p:nvPr/>
        </p:nvGraphicFramePr>
        <p:xfrm>
          <a:off x="787400" y="2342047"/>
          <a:ext cx="11455400" cy="4541353"/>
        </p:xfrm>
        <a:graphic>
          <a:graphicData uri="http://schemas.openxmlformats.org/drawingml/2006/table">
            <a:tbl>
              <a:tblPr/>
              <a:tblGrid>
                <a:gridCol w="1096318"/>
                <a:gridCol w="10359082"/>
              </a:tblGrid>
              <a:tr h="907209">
                <a:tc>
                  <a:txBody>
                    <a:bodyPr/>
                    <a:lstStyle/>
                    <a:p>
                      <a:pPr marL="254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15995"/>
                          </a:solidFill>
                          <a:effectLst/>
                          <a:latin typeface="Vista Sans OT Bold" charset="0"/>
                          <a:ea typeface="Vista Sans OT Bold" charset="0"/>
                          <a:cs typeface="Vista Sans OT Bold" charset="0"/>
                          <a:sym typeface="Vista Sans OT Bold" charset="0"/>
                        </a:rPr>
                        <a:t>1</a:t>
                      </a:r>
                    </a:p>
                  </a:txBody>
                  <a:tcPr marL="63500" marR="63500" marT="63500" marB="635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50800" cap="flat" cmpd="sng" algn="ctr">
                      <a:solidFill>
                        <a:srgbClr val="4159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EE9"/>
                    </a:solidFill>
                  </a:tcPr>
                </a:tc>
                <a:tc>
                  <a:txBody>
                    <a:bodyPr/>
                    <a:lstStyle/>
                    <a:p>
                      <a:pPr marL="254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ista Sans OT Reg" charset="0"/>
                          <a:ea typeface="Vista Sans OT Reg" charset="0"/>
                          <a:cs typeface="Vista Sans OT Reg" charset="0"/>
                          <a:sym typeface="Vista Sans OT Reg" charset="0"/>
                        </a:rPr>
                        <a:t>Site speed matters</a:t>
                      </a:r>
                    </a:p>
                  </a:txBody>
                  <a:tcPr marL="63500" marR="63500" marT="63500" marB="635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50800" cap="flat" cmpd="sng" algn="ctr">
                      <a:solidFill>
                        <a:srgbClr val="4159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EE9"/>
                    </a:solidFill>
                  </a:tcPr>
                </a:tc>
              </a:tr>
              <a:tr h="908536">
                <a:tc>
                  <a:txBody>
                    <a:bodyPr/>
                    <a:lstStyle/>
                    <a:p>
                      <a:pPr marL="254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15995"/>
                          </a:solidFill>
                          <a:effectLst/>
                          <a:latin typeface="Vista Sans OT Bold" charset="0"/>
                          <a:ea typeface="Vista Sans OT Bold" charset="0"/>
                          <a:cs typeface="Vista Sans OT Bold" charset="0"/>
                          <a:sym typeface="Vista Sans OT Bold" charset="0"/>
                        </a:rPr>
                        <a:t>2</a:t>
                      </a:r>
                    </a:p>
                  </a:txBody>
                  <a:tcPr marL="63500" marR="63500" marT="63500" marB="63500" anchor="ctr" horzOverflow="overflow">
                    <a:lnL>
                      <a:noFill/>
                    </a:lnL>
                    <a:lnR>
                      <a:noFill/>
                    </a:lnR>
                    <a:lnT w="50800" cap="flat" cmpd="sng" algn="ctr">
                      <a:solidFill>
                        <a:srgbClr val="4159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0" cap="flat" cmpd="sng" algn="ctr">
                      <a:solidFill>
                        <a:srgbClr val="4159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EE9"/>
                    </a:solidFill>
                  </a:tcPr>
                </a:tc>
                <a:tc>
                  <a:txBody>
                    <a:bodyPr/>
                    <a:lstStyle/>
                    <a:p>
                      <a:pPr marL="254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3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ista Sans OT Reg" charset="0"/>
                          <a:ea typeface="Vista Sans OT Reg" charset="0"/>
                          <a:cs typeface="Vista Sans OT Reg" charset="0"/>
                          <a:sym typeface="Vista Sans OT Reg" charset="0"/>
                        </a:rPr>
                        <a:t>Performance monitoring</a:t>
                      </a:r>
                    </a:p>
                  </a:txBody>
                  <a:tcPr marL="63500" marR="63500" marT="63500" marB="63500" anchor="ctr" horzOverflow="overflow">
                    <a:lnL>
                      <a:noFill/>
                    </a:lnL>
                    <a:lnR>
                      <a:noFill/>
                    </a:lnR>
                    <a:lnT w="50800" cap="flat" cmpd="sng" algn="ctr">
                      <a:solidFill>
                        <a:srgbClr val="4159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0" cap="flat" cmpd="sng" algn="ctr">
                      <a:solidFill>
                        <a:srgbClr val="4159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EE9"/>
                    </a:solidFill>
                  </a:tcPr>
                </a:tc>
              </a:tr>
              <a:tr h="908536">
                <a:tc>
                  <a:txBody>
                    <a:bodyPr/>
                    <a:lstStyle/>
                    <a:p>
                      <a:pPr marL="254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15995"/>
                          </a:solidFill>
                          <a:effectLst/>
                          <a:latin typeface="Vista Sans OT Bold" charset="0"/>
                          <a:ea typeface="Vista Sans OT Bold" charset="0"/>
                          <a:cs typeface="Vista Sans OT Bold" charset="0"/>
                          <a:sym typeface="Vista Sans OT Bold" charset="0"/>
                        </a:rPr>
                        <a:t>3</a:t>
                      </a:r>
                    </a:p>
                  </a:txBody>
                  <a:tcPr marL="63500" marR="63500" marT="63500" marB="63500" anchor="ctr" horzOverflow="overflow">
                    <a:lnL>
                      <a:noFill/>
                    </a:lnL>
                    <a:lnR>
                      <a:noFill/>
                    </a:lnR>
                    <a:lnT w="50800" cap="flat" cmpd="sng" algn="ctr">
                      <a:solidFill>
                        <a:srgbClr val="4159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0" cap="flat" cmpd="sng" algn="ctr">
                      <a:solidFill>
                        <a:srgbClr val="4159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EE9"/>
                    </a:solidFill>
                  </a:tcPr>
                </a:tc>
                <a:tc>
                  <a:txBody>
                    <a:bodyPr/>
                    <a:lstStyle/>
                    <a:p>
                      <a:pPr marL="254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ista Sans OT Reg" charset="0"/>
                          <a:ea typeface="Vista Sans OT Reg" charset="0"/>
                          <a:cs typeface="Vista Sans OT Reg" charset="0"/>
                          <a:sym typeface="Vista Sans OT Reg" charset="0"/>
                        </a:rPr>
                        <a:t>Static resource management</a:t>
                      </a:r>
                    </a:p>
                  </a:txBody>
                  <a:tcPr marL="63500" marR="63500" marT="63500" marB="63500" anchor="ctr" horzOverflow="overflow">
                    <a:lnL>
                      <a:noFill/>
                    </a:lnL>
                    <a:lnR>
                      <a:noFill/>
                    </a:lnR>
                    <a:lnT w="50800" cap="flat" cmpd="sng" algn="ctr">
                      <a:solidFill>
                        <a:srgbClr val="4159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0" cap="flat" cmpd="sng" algn="ctr">
                      <a:solidFill>
                        <a:srgbClr val="4159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EE9"/>
                    </a:solidFill>
                  </a:tcPr>
                </a:tc>
              </a:tr>
              <a:tr h="908536">
                <a:tc>
                  <a:txBody>
                    <a:bodyPr/>
                    <a:lstStyle/>
                    <a:p>
                      <a:pPr marL="254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15995"/>
                          </a:solidFill>
                          <a:effectLst/>
                          <a:latin typeface="Vista Sans OT Bold" charset="0"/>
                          <a:ea typeface="Vista Sans OT Bold" charset="0"/>
                          <a:cs typeface="Vista Sans OT Bold" charset="0"/>
                          <a:sym typeface="Vista Sans OT Bold" charset="0"/>
                        </a:rPr>
                        <a:t>4</a:t>
                      </a:r>
                      <a:endParaRPr kumimoji="0" lang="en-US" sz="4800" b="0" i="0" u="none" strike="noStrike" cap="none" normalizeH="0" baseline="0" dirty="0">
                        <a:ln>
                          <a:noFill/>
                        </a:ln>
                        <a:solidFill>
                          <a:srgbClr val="415995"/>
                        </a:solidFill>
                        <a:effectLst/>
                        <a:latin typeface="Vista Sans OT Bold" charset="0"/>
                        <a:ea typeface="Vista Sans OT Bold" charset="0"/>
                        <a:cs typeface="Vista Sans OT Bold" charset="0"/>
                        <a:sym typeface="Vista Sans OT Bold" charset="0"/>
                      </a:endParaRPr>
                    </a:p>
                  </a:txBody>
                  <a:tcPr marL="63500" marR="63500" marT="63500" marB="63500" anchor="ctr" horzOverflow="overflow">
                    <a:lnL>
                      <a:noFill/>
                    </a:lnL>
                    <a:lnR>
                      <a:noFill/>
                    </a:lnR>
                    <a:lnT w="50800" cap="flat" cmpd="sng" algn="ctr">
                      <a:solidFill>
                        <a:srgbClr val="4159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0" cap="flat" cmpd="sng" algn="ctr">
                      <a:solidFill>
                        <a:srgbClr val="4159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EE9"/>
                    </a:solidFill>
                  </a:tcPr>
                </a:tc>
                <a:tc>
                  <a:txBody>
                    <a:bodyPr/>
                    <a:lstStyle/>
                    <a:p>
                      <a:pPr marL="254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ista Sans OT Reg" charset="0"/>
                          <a:ea typeface="Vista Sans OT Reg" charset="0"/>
                          <a:cs typeface="Vista Sans OT Reg" charset="0"/>
                          <a:sym typeface="Vista Sans OT Reg" charset="0"/>
                        </a:rPr>
                        <a:t>Ajaxification</a:t>
                      </a:r>
                      <a:endParaRPr kumimoji="0" lang="en-US" sz="3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ista Sans OT Reg" charset="0"/>
                        <a:ea typeface="Vista Sans OT Reg" charset="0"/>
                        <a:cs typeface="Vista Sans OT Reg" charset="0"/>
                        <a:sym typeface="Vista Sans OT Reg" charset="0"/>
                      </a:endParaRPr>
                    </a:p>
                  </a:txBody>
                  <a:tcPr marL="63500" marR="63500" marT="63500" marB="63500" anchor="ctr" horzOverflow="overflow">
                    <a:lnL>
                      <a:noFill/>
                    </a:lnL>
                    <a:lnR>
                      <a:noFill/>
                    </a:lnR>
                    <a:lnT w="50800" cap="flat" cmpd="sng" algn="ctr">
                      <a:solidFill>
                        <a:srgbClr val="4159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0" cap="flat" cmpd="sng" algn="ctr">
                      <a:solidFill>
                        <a:srgbClr val="4159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EE9"/>
                    </a:solidFill>
                  </a:tcPr>
                </a:tc>
              </a:tr>
              <a:tr h="908536">
                <a:tc>
                  <a:txBody>
                    <a:bodyPr/>
                    <a:lstStyle/>
                    <a:p>
                      <a:pPr marL="254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15995"/>
                          </a:solidFill>
                          <a:effectLst/>
                          <a:latin typeface="Vista Sans OT Bold" charset="0"/>
                          <a:ea typeface="Vista Sans OT Bold" charset="0"/>
                          <a:cs typeface="Vista Sans OT Bold" charset="0"/>
                          <a:sym typeface="Vista Sans OT Bold" charset="0"/>
                        </a:rPr>
                        <a:t>5</a:t>
                      </a:r>
                      <a:endParaRPr kumimoji="0" lang="en-US" sz="4800" b="0" i="0" u="none" strike="noStrike" cap="none" normalizeH="0" baseline="0" dirty="0">
                        <a:ln>
                          <a:noFill/>
                        </a:ln>
                        <a:solidFill>
                          <a:srgbClr val="415995"/>
                        </a:solidFill>
                        <a:effectLst/>
                        <a:latin typeface="Vista Sans OT Bold" charset="0"/>
                        <a:ea typeface="Vista Sans OT Bold" charset="0"/>
                        <a:cs typeface="Vista Sans OT Bold" charset="0"/>
                        <a:sym typeface="Vista Sans OT Bold" charset="0"/>
                      </a:endParaRPr>
                    </a:p>
                  </a:txBody>
                  <a:tcPr marL="63500" marR="63500" marT="63500" marB="63500" anchor="ctr" horzOverflow="overflow">
                    <a:lnL>
                      <a:noFill/>
                    </a:lnL>
                    <a:lnR>
                      <a:noFill/>
                    </a:lnR>
                    <a:lnT w="50800" cap="flat" cmpd="sng" algn="ctr">
                      <a:solidFill>
                        <a:srgbClr val="4159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0" cap="flat" cmpd="sng" algn="ctr">
                      <a:solidFill>
                        <a:srgbClr val="4159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EE9"/>
                    </a:solidFill>
                  </a:tcPr>
                </a:tc>
                <a:tc>
                  <a:txBody>
                    <a:bodyPr/>
                    <a:lstStyle/>
                    <a:p>
                      <a:pPr marL="254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ista Sans OT Reg" charset="0"/>
                          <a:ea typeface="Vista Sans OT Reg" charset="0"/>
                          <a:cs typeface="Vista Sans OT Reg" charset="0"/>
                          <a:sym typeface="Vista Sans OT Reg" charset="0"/>
                        </a:rPr>
                        <a:t>Client side cache</a:t>
                      </a:r>
                    </a:p>
                  </a:txBody>
                  <a:tcPr marL="63500" marR="63500" marT="63500" marB="63500" anchor="ctr" horzOverflow="overflow">
                    <a:lnL>
                      <a:noFill/>
                    </a:lnL>
                    <a:lnR>
                      <a:noFill/>
                    </a:lnR>
                    <a:lnT w="50800" cap="flat" cmpd="sng" algn="ctr">
                      <a:solidFill>
                        <a:srgbClr val="4159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0" cap="flat" cmpd="sng" algn="ctr">
                      <a:solidFill>
                        <a:srgbClr val="4159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EE9"/>
                    </a:solidFill>
                  </a:tcPr>
                </a:tc>
              </a:tr>
            </a:tbl>
          </a:graphicData>
        </a:graphic>
      </p:graphicFrame>
      <p:sp>
        <p:nvSpPr>
          <p:cNvPr id="18447" name="Rectangle 39"/>
          <p:cNvSpPr>
            <a:spLocks noGrp="1" noChangeArrowheads="1"/>
          </p:cNvSpPr>
          <p:nvPr>
            <p:ph type="title"/>
          </p:nvPr>
        </p:nvSpPr>
        <p:spPr>
          <a:xfrm>
            <a:off x="787400" y="647700"/>
            <a:ext cx="11417300" cy="660400"/>
          </a:xfrm>
        </p:spPr>
        <p:txBody>
          <a:bodyPr lIns="0" tIns="0" rIns="0" bIns="0" anchor="t"/>
          <a:lstStyle/>
          <a:p>
            <a:pPr eaLnBrk="1" hangingPunct="1"/>
            <a:r>
              <a:rPr lang="en-US"/>
              <a:t>Agenda</a:t>
            </a:r>
          </a:p>
        </p:txBody>
      </p:sp>
    </p:spTree>
  </p:cSld>
  <p:clrMapOvr>
    <a:masterClrMapping/>
  </p:clrMapOvr>
  <mc:AlternateContent xmlns:mp="http://schemas.microsoft.com/office/mac/powerpoint/2008/main">
    <mc:Choice Requires="mp">
      <mp:transition spd="slow">
        <mp:cube/>
      </mp:transition>
    </mc:Choice>
    <mc:Fallback xmlns:mv="urn:schemas-microsoft-com:mac:vml" xmlns:mc="http://schemas.openxmlformats.org/markup-compatibility/2006" xmlns:p="http://schemas.openxmlformats.org/presentationml/2006/main" xmlns:r="http://schemas.openxmlformats.org/officeDocument/2006/relationships" xmlns:a="http://schemas.openxmlformats.org/drawingml/2006/main" xmlns="" xmlns:mp="http://schemas.microsoft.com/office/mac/powerpoint/2008/main"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Static Resource Management @ </a:t>
            </a:r>
            <a:r>
              <a:rPr lang="en-US" dirty="0" err="1" smtClean="0"/>
              <a:t>Facebook</a:t>
            </a:r>
            <a:endParaRPr lang="en-US" dirty="0" smtClean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939800" y="1320800"/>
            <a:ext cx="5181600" cy="6057900"/>
          </a:xfrm>
        </p:spPr>
        <p:txBody>
          <a:bodyPr/>
          <a:lstStyle/>
          <a:p>
            <a:pPr>
              <a:buNone/>
            </a:pPr>
            <a:r>
              <a:rPr lang="en-US" sz="3400" dirty="0" smtClean="0"/>
              <a:t>Challenges:</a:t>
            </a:r>
          </a:p>
          <a:p>
            <a:pPr marL="457200" indent="-457200">
              <a:buFont typeface="Arial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Deep Integration</a:t>
            </a:r>
          </a:p>
          <a:p>
            <a:pPr marL="457200" indent="-457200">
              <a:buFont typeface="Arial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Viral Adoption</a:t>
            </a:r>
          </a:p>
          <a:p>
            <a:pPr marL="457200" indent="-457200">
              <a:buFont typeface="Arial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Agile Development </a:t>
            </a:r>
            <a:endParaRPr lang="en-US" b="1" dirty="0" smtClean="0">
              <a:solidFill>
                <a:schemeClr val="tx1"/>
              </a:solidFill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sz="half" idx="1"/>
          </p:nvPr>
        </p:nvSpPr>
        <p:spPr>
          <a:xfrm>
            <a:off x="5740400" y="1320800"/>
            <a:ext cx="6172200" cy="6057900"/>
          </a:xfrm>
        </p:spPr>
        <p:txBody>
          <a:bodyPr/>
          <a:lstStyle/>
          <a:p>
            <a:pPr>
              <a:buNone/>
            </a:pPr>
            <a:r>
              <a:rPr lang="en-US" sz="3400" dirty="0" smtClean="0"/>
              <a:t>Responses:</a:t>
            </a:r>
          </a:p>
          <a:p>
            <a:pPr marL="457200" indent="-457200">
              <a:buFont typeface="Arial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Separate </a:t>
            </a:r>
            <a:r>
              <a:rPr lang="en-US" u="sng" dirty="0" smtClean="0">
                <a:solidFill>
                  <a:schemeClr val="tx1"/>
                </a:solidFill>
              </a:rPr>
              <a:t>requirement declaration </a:t>
            </a:r>
            <a:r>
              <a:rPr lang="en-US" dirty="0" smtClean="0">
                <a:solidFill>
                  <a:schemeClr val="tx1"/>
                </a:solidFill>
              </a:rPr>
              <a:t>and </a:t>
            </a:r>
            <a:r>
              <a:rPr lang="en-US" u="sng" dirty="0" smtClean="0">
                <a:solidFill>
                  <a:schemeClr val="tx1"/>
                </a:solidFill>
              </a:rPr>
              <a:t>delivery</a:t>
            </a:r>
            <a:r>
              <a:rPr lang="en-US" dirty="0" smtClean="0">
                <a:solidFill>
                  <a:schemeClr val="tx1"/>
                </a:solidFill>
              </a:rPr>
              <a:t> of static resources</a:t>
            </a:r>
            <a:endParaRPr lang="en-US" b="1" dirty="0" smtClean="0">
              <a:solidFill>
                <a:schemeClr val="tx1"/>
              </a:solidFill>
            </a:endParaRPr>
          </a:p>
          <a:p>
            <a:pPr marL="457200" indent="-457200">
              <a:buFont typeface="Arial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Requirement declaration: lives with HTML generation</a:t>
            </a:r>
          </a:p>
          <a:p>
            <a:pPr marL="457200" indent="-457200">
              <a:buFont typeface="Arial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Delivery: Globally optimized</a:t>
            </a:r>
            <a:endParaRPr lang="en-US" u="sng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Haste: Static Resource Management </a:t>
            </a:r>
          </a:p>
        </p:txBody>
      </p:sp>
      <p:sp>
        <p:nvSpPr>
          <p:cNvPr id="66563" name="Content Placeholder 2"/>
          <p:cNvSpPr>
            <a:spLocks noGrp="1"/>
          </p:cNvSpPr>
          <p:nvPr>
            <p:ph sz="half" idx="1"/>
          </p:nvPr>
        </p:nvSpPr>
        <p:spPr>
          <a:xfrm>
            <a:off x="2616200" y="2387600"/>
            <a:ext cx="8686800" cy="4991100"/>
          </a:xfrm>
        </p:spPr>
        <p:txBody>
          <a:bodyPr/>
          <a:lstStyle/>
          <a:p>
            <a:r>
              <a:rPr lang="en-US" sz="3400" dirty="0" smtClean="0">
                <a:solidFill>
                  <a:schemeClr val="tx1"/>
                </a:solidFill>
              </a:rPr>
              <a:t>              Back to Day 1: </a:t>
            </a:r>
          </a:p>
          <a:p>
            <a:pPr>
              <a:buFontTx/>
              <a:buNone/>
            </a:pPr>
            <a:r>
              <a:rPr lang="en-US" dirty="0" err="1" smtClean="0">
                <a:solidFill>
                  <a:schemeClr val="tx1"/>
                </a:solidFill>
              </a:rPr>
              <a:t>require_static(A_css</a:t>
            </a:r>
            <a:r>
              <a:rPr lang="en-US" dirty="0" smtClean="0">
                <a:solidFill>
                  <a:schemeClr val="tx1"/>
                </a:solidFill>
              </a:rPr>
              <a:t>); &lt;render HTML of feature A&gt;</a:t>
            </a:r>
          </a:p>
          <a:p>
            <a:pPr>
              <a:buFontTx/>
              <a:buNone/>
            </a:pPr>
            <a:r>
              <a:rPr lang="en-US" dirty="0" err="1" smtClean="0">
                <a:solidFill>
                  <a:schemeClr val="tx1"/>
                </a:solidFill>
              </a:rPr>
              <a:t>require_static(B_css</a:t>
            </a:r>
            <a:r>
              <a:rPr lang="en-US" dirty="0" smtClean="0">
                <a:solidFill>
                  <a:schemeClr val="tx1"/>
                </a:solidFill>
              </a:rPr>
              <a:t>); &lt;render HTML of feature B&gt;</a:t>
            </a:r>
          </a:p>
          <a:p>
            <a:pPr>
              <a:buFontTx/>
              <a:buNone/>
            </a:pPr>
            <a:r>
              <a:rPr lang="en-US" dirty="0" err="1" smtClean="0">
                <a:solidFill>
                  <a:schemeClr val="tx1"/>
                </a:solidFill>
              </a:rPr>
              <a:t>require_static(C_css</a:t>
            </a:r>
            <a:r>
              <a:rPr lang="en-US" dirty="0" smtClean="0">
                <a:solidFill>
                  <a:schemeClr val="tx1"/>
                </a:solidFill>
              </a:rPr>
              <a:t>);&lt;render HTML of feature C&gt;</a:t>
            </a:r>
          </a:p>
          <a:p>
            <a:pPr>
              <a:buFontTx/>
              <a:buNone/>
            </a:pPr>
            <a:r>
              <a:rPr lang="en-US" dirty="0" smtClean="0">
                <a:solidFill>
                  <a:schemeClr val="tx1"/>
                </a:solidFill>
              </a:rPr>
              <a:t>&lt;deliver all required CSS&gt;</a:t>
            </a:r>
          </a:p>
          <a:p>
            <a:pPr>
              <a:buFontTx/>
              <a:buNone/>
            </a:pPr>
            <a:r>
              <a:rPr lang="en-US" dirty="0" smtClean="0">
                <a:solidFill>
                  <a:schemeClr val="tx1"/>
                </a:solidFill>
              </a:rPr>
              <a:t>&lt;print all rendered HTML&gt;</a:t>
            </a:r>
          </a:p>
          <a:p>
            <a:pPr>
              <a:buFontTx/>
              <a:buNone/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254000" y="1930400"/>
            <a:ext cx="3733800" cy="914400"/>
          </a:xfrm>
          <a:prstGeom prst="rect">
            <a:avLst/>
          </a:prstGeom>
          <a:solidFill>
            <a:srgbClr val="F0C423"/>
          </a:solidFill>
          <a:ln w="25400" cap="flat" cmpd="sng" algn="ctr">
            <a:solidFill>
              <a:srgbClr val="FF0000"/>
            </a:solidFill>
            <a:prstDash val="solid"/>
            <a:round/>
            <a:headEnd type="arrow" w="med" len="med"/>
            <a:tailEnd type="none" w="med" len="med"/>
          </a:ln>
          <a:effectLst/>
        </p:spPr>
        <p:txBody>
          <a:bodyPr/>
          <a:lstStyle/>
          <a:p>
            <a:r>
              <a:rPr lang="en-US" dirty="0" smtClean="0"/>
              <a:t>Separate </a:t>
            </a:r>
            <a:r>
              <a:rPr lang="en-US" b="1" i="1" dirty="0" smtClean="0"/>
              <a:t>Declaration </a:t>
            </a:r>
            <a:r>
              <a:rPr lang="en-US" dirty="0" smtClean="0"/>
              <a:t>from actual </a:t>
            </a:r>
            <a:r>
              <a:rPr lang="en-US" b="1" i="1" dirty="0" smtClean="0"/>
              <a:t>Delivery</a:t>
            </a:r>
            <a:endParaRPr lang="en-US" b="1" i="1" dirty="0"/>
          </a:p>
        </p:txBody>
      </p:sp>
      <p:cxnSp>
        <p:nvCxnSpPr>
          <p:cNvPr id="8" name="Straight Arrow Connector 7"/>
          <p:cNvCxnSpPr>
            <a:endCxn id="5" idx="2"/>
          </p:cNvCxnSpPr>
          <p:nvPr/>
        </p:nvCxnSpPr>
        <p:spPr bwMode="auto">
          <a:xfrm rot="16200000" flipV="1">
            <a:off x="1606550" y="3359150"/>
            <a:ext cx="1524000" cy="495300"/>
          </a:xfrm>
          <a:prstGeom prst="straightConnector1">
            <a:avLst/>
          </a:prstGeom>
          <a:solidFill>
            <a:srgbClr val="F0C423"/>
          </a:solidFill>
          <a:ln w="25400" cap="flat" cmpd="sng" algn="ctr">
            <a:solidFill>
              <a:srgbClr val="FF0000"/>
            </a:solidFill>
            <a:prstDash val="solid"/>
            <a:round/>
            <a:headEnd type="arrow" w="med" len="med"/>
            <a:tailEnd type="none"/>
          </a:ln>
          <a:effectLst/>
        </p:spPr>
      </p:cxnSp>
      <p:cxnSp>
        <p:nvCxnSpPr>
          <p:cNvPr id="13" name="Straight Arrow Connector 12"/>
          <p:cNvCxnSpPr>
            <a:endCxn id="5" idx="2"/>
          </p:cNvCxnSpPr>
          <p:nvPr/>
        </p:nvCxnSpPr>
        <p:spPr bwMode="auto">
          <a:xfrm rot="16200000" flipV="1">
            <a:off x="692150" y="4273550"/>
            <a:ext cx="3276600" cy="419100"/>
          </a:xfrm>
          <a:prstGeom prst="straightConnector1">
            <a:avLst/>
          </a:prstGeom>
          <a:solidFill>
            <a:srgbClr val="F0C423"/>
          </a:solidFill>
          <a:ln w="25400" cap="flat" cmpd="sng" algn="ctr">
            <a:solidFill>
              <a:srgbClr val="FF0000"/>
            </a:solidFill>
            <a:prstDash val="solid"/>
            <a:round/>
            <a:headEnd type="arrow" w="med" len="med"/>
            <a:tailEnd type="none"/>
          </a:ln>
          <a:effectLst/>
        </p:spPr>
      </p:cxnSp>
      <p:sp>
        <p:nvSpPr>
          <p:cNvPr id="11" name="Rectangle 10"/>
          <p:cNvSpPr/>
          <p:nvPr/>
        </p:nvSpPr>
        <p:spPr bwMode="auto">
          <a:xfrm>
            <a:off x="8864600" y="6883400"/>
            <a:ext cx="3733800" cy="914400"/>
          </a:xfrm>
          <a:prstGeom prst="rect">
            <a:avLst/>
          </a:prstGeom>
          <a:solidFill>
            <a:srgbClr val="F0C423"/>
          </a:solidFill>
          <a:ln w="25400" cap="flat" cmpd="sng" algn="ctr">
            <a:solidFill>
              <a:srgbClr val="FF0000"/>
            </a:solidFill>
            <a:prstDash val="solid"/>
            <a:round/>
            <a:headEnd type="arrow" w="med" len="med"/>
            <a:tailEnd type="none" w="med" len="med"/>
          </a:ln>
          <a:effectLst/>
        </p:spPr>
        <p:txBody>
          <a:bodyPr/>
          <a:lstStyle/>
          <a:p>
            <a:r>
              <a:rPr lang="en-US" dirty="0" smtClean="0"/>
              <a:t>Global Optimization on </a:t>
            </a:r>
            <a:r>
              <a:rPr lang="en-US" b="1" i="1" dirty="0" smtClean="0"/>
              <a:t>Delivery</a:t>
            </a:r>
            <a:r>
              <a:rPr lang="en-US" dirty="0" smtClean="0"/>
              <a:t> </a:t>
            </a:r>
            <a:endParaRPr lang="en-US" b="1" i="1" dirty="0"/>
          </a:p>
        </p:txBody>
      </p:sp>
      <p:cxnSp>
        <p:nvCxnSpPr>
          <p:cNvPr id="12" name="Straight Arrow Connector 11"/>
          <p:cNvCxnSpPr>
            <a:endCxn id="11" idx="1"/>
          </p:cNvCxnSpPr>
          <p:nvPr/>
        </p:nvCxnSpPr>
        <p:spPr bwMode="auto">
          <a:xfrm>
            <a:off x="6654800" y="6197600"/>
            <a:ext cx="2209800" cy="1143000"/>
          </a:xfrm>
          <a:prstGeom prst="straightConnector1">
            <a:avLst/>
          </a:prstGeom>
          <a:solidFill>
            <a:srgbClr val="F0C423"/>
          </a:solidFill>
          <a:ln w="25400" cap="flat" cmpd="sng" algn="ctr">
            <a:solidFill>
              <a:srgbClr val="FF0000"/>
            </a:solidFill>
            <a:prstDash val="solid"/>
            <a:round/>
            <a:headEnd type="arrow" w="med" len="med"/>
            <a:tailEnd type="none"/>
          </a:ln>
          <a:effectLst/>
        </p:spPr>
      </p:cxnSp>
      <p:sp>
        <p:nvSpPr>
          <p:cNvPr id="24" name="Rectangle 23"/>
          <p:cNvSpPr/>
          <p:nvPr/>
        </p:nvSpPr>
        <p:spPr bwMode="auto">
          <a:xfrm>
            <a:off x="8788400" y="5511800"/>
            <a:ext cx="3733800" cy="990600"/>
          </a:xfrm>
          <a:prstGeom prst="rect">
            <a:avLst/>
          </a:prstGeom>
          <a:solidFill>
            <a:srgbClr val="F0C423"/>
          </a:solidFill>
          <a:ln w="25400" cap="flat" cmpd="sng" algn="ctr">
            <a:solidFill>
              <a:srgbClr val="FF0000"/>
            </a:solidFill>
            <a:prstDash val="solid"/>
            <a:round/>
            <a:headEnd type="arrow" w="med" len="med"/>
            <a:tailEnd type="none" w="med" len="med"/>
          </a:ln>
          <a:effectLst/>
        </p:spPr>
        <p:txBody>
          <a:bodyPr/>
          <a:lstStyle/>
          <a:p>
            <a:r>
              <a:rPr lang="en-US" b="1" i="1" dirty="0" smtClean="0"/>
              <a:t>Requirement Declaration </a:t>
            </a:r>
            <a:r>
              <a:rPr lang="en-US" dirty="0" smtClean="0"/>
              <a:t>lives with HTML </a:t>
            </a:r>
            <a:endParaRPr lang="en-US" dirty="0"/>
          </a:p>
        </p:txBody>
      </p:sp>
      <p:cxnSp>
        <p:nvCxnSpPr>
          <p:cNvPr id="25" name="Straight Arrow Connector 24"/>
          <p:cNvCxnSpPr>
            <a:endCxn id="24" idx="1"/>
          </p:cNvCxnSpPr>
          <p:nvPr/>
        </p:nvCxnSpPr>
        <p:spPr bwMode="auto">
          <a:xfrm>
            <a:off x="6807200" y="5435600"/>
            <a:ext cx="1981200" cy="571500"/>
          </a:xfrm>
          <a:prstGeom prst="straightConnector1">
            <a:avLst/>
          </a:prstGeom>
          <a:solidFill>
            <a:srgbClr val="F0C423"/>
          </a:solidFill>
          <a:ln w="25400" cap="flat" cmpd="sng" algn="ctr">
            <a:solidFill>
              <a:srgbClr val="FF0000"/>
            </a:solidFill>
            <a:prstDash val="solid"/>
            <a:round/>
            <a:headEnd type="arrow" w="med" len="med"/>
            <a:tailEnd type="none"/>
          </a:ln>
          <a:effectLst/>
        </p:spPr>
      </p:cxnSp>
      <p:cxnSp>
        <p:nvCxnSpPr>
          <p:cNvPr id="37" name="Straight Arrow Connector 36"/>
          <p:cNvCxnSpPr/>
          <p:nvPr/>
        </p:nvCxnSpPr>
        <p:spPr bwMode="auto">
          <a:xfrm>
            <a:off x="2692400" y="5416549"/>
            <a:ext cx="7620000" cy="19051"/>
          </a:xfrm>
          <a:prstGeom prst="straightConnector1">
            <a:avLst/>
          </a:prstGeom>
          <a:solidFill>
            <a:srgbClr val="F0C423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14" name="Straight Arrow Connector 13"/>
          <p:cNvCxnSpPr/>
          <p:nvPr/>
        </p:nvCxnSpPr>
        <p:spPr bwMode="auto">
          <a:xfrm>
            <a:off x="2692400" y="6330949"/>
            <a:ext cx="3810000" cy="19051"/>
          </a:xfrm>
          <a:prstGeom prst="straightConnector1">
            <a:avLst/>
          </a:prstGeom>
          <a:solidFill>
            <a:srgbClr val="F0C423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/>
          </a:ln>
          <a:effectLst/>
        </p:spPr>
      </p:cxn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Haste: Global Optimization</a:t>
            </a:r>
          </a:p>
        </p:txBody>
      </p:sp>
      <p:sp>
        <p:nvSpPr>
          <p:cNvPr id="66563" name="Content Placeholder 2"/>
          <p:cNvSpPr>
            <a:spLocks noGrp="1"/>
          </p:cNvSpPr>
          <p:nvPr>
            <p:ph sz="half" idx="1"/>
          </p:nvPr>
        </p:nvSpPr>
        <p:spPr>
          <a:xfrm>
            <a:off x="406400" y="1320800"/>
            <a:ext cx="7924800" cy="6057900"/>
          </a:xfrm>
        </p:spPr>
        <p:txBody>
          <a:bodyPr/>
          <a:lstStyle/>
          <a:p>
            <a:pPr>
              <a:buNone/>
            </a:pPr>
            <a:r>
              <a:rPr lang="en-US" sz="3400" dirty="0" smtClean="0"/>
              <a:t>Online process</a:t>
            </a:r>
            <a:endParaRPr lang="en-US" sz="3400" dirty="0" smtClean="0">
              <a:solidFill>
                <a:schemeClr val="tx1"/>
              </a:solidFill>
            </a:endParaRPr>
          </a:p>
          <a:p>
            <a:pPr>
              <a:buFontTx/>
              <a:buNone/>
            </a:pPr>
            <a:r>
              <a:rPr lang="en-US" dirty="0" err="1" smtClean="0">
                <a:solidFill>
                  <a:schemeClr val="tx1"/>
                </a:solidFill>
              </a:rPr>
              <a:t>require_static(A_css</a:t>
            </a:r>
            <a:r>
              <a:rPr lang="en-US" dirty="0" smtClean="0">
                <a:solidFill>
                  <a:schemeClr val="tx1"/>
                </a:solidFill>
              </a:rPr>
              <a:t>);&lt;render HTML of feature A&gt;</a:t>
            </a:r>
          </a:p>
          <a:p>
            <a:pPr>
              <a:buFontTx/>
              <a:buNone/>
            </a:pPr>
            <a:r>
              <a:rPr lang="en-US" dirty="0" err="1" smtClean="0">
                <a:solidFill>
                  <a:schemeClr val="tx1"/>
                </a:solidFill>
              </a:rPr>
              <a:t>require_static(B_css</a:t>
            </a:r>
            <a:r>
              <a:rPr lang="en-US" dirty="0" smtClean="0">
                <a:solidFill>
                  <a:schemeClr val="tx1"/>
                </a:solidFill>
              </a:rPr>
              <a:t>); &lt;render HTML of feature B&gt;</a:t>
            </a:r>
          </a:p>
          <a:p>
            <a:pPr>
              <a:buFontTx/>
              <a:buNone/>
            </a:pPr>
            <a:r>
              <a:rPr lang="en-US" dirty="0" err="1" smtClean="0">
                <a:solidFill>
                  <a:schemeClr val="tx1"/>
                </a:solidFill>
              </a:rPr>
              <a:t>require_static(C_css</a:t>
            </a:r>
            <a:r>
              <a:rPr lang="en-US" dirty="0" smtClean="0">
                <a:solidFill>
                  <a:schemeClr val="tx1"/>
                </a:solidFill>
              </a:rPr>
              <a:t>); &lt;render HTML of feature C&gt;</a:t>
            </a:r>
          </a:p>
          <a:p>
            <a:pPr>
              <a:buFontTx/>
              <a:buNone/>
            </a:pPr>
            <a:r>
              <a:rPr lang="en-US" dirty="0" smtClean="0">
                <a:solidFill>
                  <a:schemeClr val="tx1"/>
                </a:solidFill>
              </a:rPr>
              <a:t>&lt;deliver all required CSS&gt;</a:t>
            </a:r>
          </a:p>
          <a:p>
            <a:pPr>
              <a:buFontTx/>
              <a:buNone/>
            </a:pPr>
            <a:r>
              <a:rPr lang="en-US" dirty="0" smtClean="0">
                <a:solidFill>
                  <a:schemeClr val="tx1"/>
                </a:solidFill>
              </a:rPr>
              <a:t>&lt;print all rendered HTML&gt;</a:t>
            </a:r>
          </a:p>
          <a:p>
            <a:pPr>
              <a:buFontTx/>
              <a:buNone/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9245600" y="3073400"/>
            <a:ext cx="3200400" cy="533400"/>
          </a:xfrm>
          <a:prstGeom prst="rect">
            <a:avLst/>
          </a:prstGeom>
          <a:solidFill>
            <a:srgbClr val="F0C423"/>
          </a:solidFill>
          <a:ln w="25400" cap="flat" cmpd="sng" algn="ctr">
            <a:solidFill>
              <a:srgbClr val="FF0000"/>
            </a:solidFill>
            <a:prstDash val="solid"/>
            <a:round/>
            <a:headEnd type="arrow" w="med" len="med"/>
            <a:tailEnd type="none" w="med" len="med"/>
          </a:ln>
          <a:effectLst/>
        </p:spPr>
        <p:txBody>
          <a:bodyPr/>
          <a:lstStyle/>
          <a:p>
            <a:r>
              <a:rPr lang="en-US" dirty="0" smtClean="0"/>
              <a:t>Usage Pattern logs</a:t>
            </a:r>
            <a:endParaRPr lang="en-US" b="1" i="1" dirty="0"/>
          </a:p>
        </p:txBody>
      </p:sp>
      <p:cxnSp>
        <p:nvCxnSpPr>
          <p:cNvPr id="14" name="Straight Arrow Connector 13"/>
          <p:cNvCxnSpPr>
            <a:stCxn id="10" idx="1"/>
          </p:cNvCxnSpPr>
          <p:nvPr/>
        </p:nvCxnSpPr>
        <p:spPr bwMode="auto">
          <a:xfrm rot="10800000">
            <a:off x="8178800" y="2616200"/>
            <a:ext cx="1066800" cy="723900"/>
          </a:xfrm>
          <a:prstGeom prst="straightConnector1">
            <a:avLst/>
          </a:prstGeom>
          <a:solidFill>
            <a:srgbClr val="F0C423"/>
          </a:solidFill>
          <a:ln w="25400" cap="flat" cmpd="sng" algn="ctr">
            <a:solidFill>
              <a:srgbClr val="FF0000"/>
            </a:solidFill>
            <a:prstDash val="solid"/>
            <a:round/>
            <a:headEnd type="arrow" w="med" len="med"/>
            <a:tailEnd type="none"/>
          </a:ln>
          <a:effectLst/>
        </p:spPr>
      </p:cxnSp>
      <p:cxnSp>
        <p:nvCxnSpPr>
          <p:cNvPr id="19" name="Straight Arrow Connector 18"/>
          <p:cNvCxnSpPr>
            <a:stCxn id="10" idx="1"/>
          </p:cNvCxnSpPr>
          <p:nvPr/>
        </p:nvCxnSpPr>
        <p:spPr bwMode="auto">
          <a:xfrm rot="10800000" flipV="1">
            <a:off x="8178800" y="3340100"/>
            <a:ext cx="1066800" cy="38100"/>
          </a:xfrm>
          <a:prstGeom prst="straightConnector1">
            <a:avLst/>
          </a:prstGeom>
          <a:solidFill>
            <a:srgbClr val="F0C423"/>
          </a:solidFill>
          <a:ln w="25400" cap="flat" cmpd="sng" algn="ctr">
            <a:solidFill>
              <a:srgbClr val="FF0000"/>
            </a:solidFill>
            <a:prstDash val="solid"/>
            <a:round/>
            <a:headEnd type="arrow" w="med" len="med"/>
            <a:tailEnd type="none"/>
          </a:ln>
          <a:effectLst/>
        </p:spPr>
      </p:cxnSp>
      <p:cxnSp>
        <p:nvCxnSpPr>
          <p:cNvPr id="23" name="Straight Arrow Connector 22"/>
          <p:cNvCxnSpPr>
            <a:stCxn id="10" idx="1"/>
          </p:cNvCxnSpPr>
          <p:nvPr/>
        </p:nvCxnSpPr>
        <p:spPr bwMode="auto">
          <a:xfrm rot="10800000" flipV="1">
            <a:off x="8178800" y="3340100"/>
            <a:ext cx="1066800" cy="800100"/>
          </a:xfrm>
          <a:prstGeom prst="straightConnector1">
            <a:avLst/>
          </a:prstGeom>
          <a:solidFill>
            <a:srgbClr val="F0C423"/>
          </a:solidFill>
          <a:ln w="25400" cap="flat" cmpd="sng" algn="ctr">
            <a:solidFill>
              <a:srgbClr val="FF0000"/>
            </a:solidFill>
            <a:prstDash val="solid"/>
            <a:round/>
            <a:headEnd type="arrow" w="med" len="med"/>
            <a:tailEnd type="none"/>
          </a:ln>
          <a:effectLst/>
        </p:spPr>
      </p:cxnSp>
      <p:sp>
        <p:nvSpPr>
          <p:cNvPr id="26" name="Rectangle 25"/>
          <p:cNvSpPr/>
          <p:nvPr/>
        </p:nvSpPr>
        <p:spPr bwMode="auto">
          <a:xfrm>
            <a:off x="9245600" y="4521200"/>
            <a:ext cx="3200400" cy="533400"/>
          </a:xfrm>
          <a:prstGeom prst="rect">
            <a:avLst/>
          </a:prstGeom>
          <a:solidFill>
            <a:srgbClr val="F0C423"/>
          </a:solidFill>
          <a:ln w="25400" cap="flat" cmpd="sng" algn="ctr">
            <a:solidFill>
              <a:srgbClr val="FF0000"/>
            </a:solidFill>
            <a:prstDash val="solid"/>
            <a:round/>
            <a:headEnd type="arrow" w="med" len="med"/>
            <a:tailEnd type="none" w="med" len="med"/>
          </a:ln>
          <a:effectLst/>
        </p:spPr>
        <p:txBody>
          <a:bodyPr/>
          <a:lstStyle/>
          <a:p>
            <a:r>
              <a:rPr lang="en-US" dirty="0" smtClean="0"/>
              <a:t>Clustering algorithms</a:t>
            </a:r>
            <a:endParaRPr lang="en-US" b="1" i="1" dirty="0"/>
          </a:p>
        </p:txBody>
      </p:sp>
      <p:sp>
        <p:nvSpPr>
          <p:cNvPr id="30" name="Rectangle 29"/>
          <p:cNvSpPr/>
          <p:nvPr/>
        </p:nvSpPr>
        <p:spPr bwMode="auto">
          <a:xfrm>
            <a:off x="9245600" y="5969000"/>
            <a:ext cx="3200400" cy="533400"/>
          </a:xfrm>
          <a:prstGeom prst="rect">
            <a:avLst/>
          </a:prstGeom>
          <a:solidFill>
            <a:srgbClr val="F0C423"/>
          </a:solidFill>
          <a:ln w="25400" cap="flat" cmpd="sng" algn="ctr">
            <a:solidFill>
              <a:srgbClr val="FF0000"/>
            </a:solidFill>
            <a:prstDash val="solid"/>
            <a:round/>
            <a:headEnd type="arrow" w="med" len="med"/>
            <a:tailEnd type="none" w="med" len="med"/>
          </a:ln>
          <a:effectLst/>
        </p:spPr>
        <p:txBody>
          <a:bodyPr/>
          <a:lstStyle/>
          <a:p>
            <a:r>
              <a:rPr lang="en-US" dirty="0" smtClean="0"/>
              <a:t>“Optimal” packages</a:t>
            </a:r>
            <a:endParaRPr lang="en-US" b="1" i="1" dirty="0"/>
          </a:p>
        </p:txBody>
      </p:sp>
      <p:cxnSp>
        <p:nvCxnSpPr>
          <p:cNvPr id="31" name="Straight Arrow Connector 30"/>
          <p:cNvCxnSpPr>
            <a:endCxn id="30" idx="1"/>
          </p:cNvCxnSpPr>
          <p:nvPr/>
        </p:nvCxnSpPr>
        <p:spPr bwMode="auto">
          <a:xfrm>
            <a:off x="4597400" y="5054600"/>
            <a:ext cx="4648200" cy="1181100"/>
          </a:xfrm>
          <a:prstGeom prst="straightConnector1">
            <a:avLst/>
          </a:prstGeom>
          <a:solidFill>
            <a:srgbClr val="F0C423"/>
          </a:solidFill>
          <a:ln w="25400" cap="flat" cmpd="sng" algn="ctr">
            <a:solidFill>
              <a:srgbClr val="FF0000"/>
            </a:solidFill>
            <a:prstDash val="solid"/>
            <a:round/>
            <a:headEnd type="arrow" w="med" len="med"/>
            <a:tailEnd type="none"/>
          </a:ln>
          <a:effectLst/>
        </p:spPr>
      </p:cxnSp>
      <p:sp>
        <p:nvSpPr>
          <p:cNvPr id="34" name="Down Arrow 33"/>
          <p:cNvSpPr/>
          <p:nvPr/>
        </p:nvSpPr>
        <p:spPr bwMode="auto">
          <a:xfrm>
            <a:off x="10391987" y="3698240"/>
            <a:ext cx="822960" cy="822960"/>
          </a:xfrm>
          <a:prstGeom prst="downArrow">
            <a:avLst/>
          </a:prstGeom>
          <a:solidFill>
            <a:srgbClr val="F0C423"/>
          </a:solidFill>
          <a:ln w="25400" cap="flat" cmpd="sng" algn="ctr">
            <a:noFill/>
            <a:prstDash val="solid"/>
            <a:round/>
            <a:headEnd type="arrow" w="med" len="med"/>
            <a:tailEnd type="none" w="med" len="med"/>
          </a:ln>
          <a:effectLst/>
        </p:spPr>
      </p:sp>
      <p:sp>
        <p:nvSpPr>
          <p:cNvPr id="36" name="Down Arrow 35"/>
          <p:cNvSpPr/>
          <p:nvPr/>
        </p:nvSpPr>
        <p:spPr bwMode="auto">
          <a:xfrm>
            <a:off x="10388600" y="5146040"/>
            <a:ext cx="822960" cy="822960"/>
          </a:xfrm>
          <a:prstGeom prst="downArrow">
            <a:avLst/>
          </a:prstGeom>
          <a:solidFill>
            <a:srgbClr val="F0C423"/>
          </a:solidFill>
          <a:ln w="25400" cap="flat" cmpd="sng" algn="ctr">
            <a:noFill/>
            <a:prstDash val="solid"/>
            <a:round/>
            <a:headEnd type="arrow" w="med" len="med"/>
            <a:tailEnd type="none" w="med" len="med"/>
          </a:ln>
          <a:effectLst/>
        </p:spPr>
      </p:sp>
      <p:cxnSp>
        <p:nvCxnSpPr>
          <p:cNvPr id="39" name="Straight Connector 38"/>
          <p:cNvCxnSpPr/>
          <p:nvPr/>
        </p:nvCxnSpPr>
        <p:spPr bwMode="auto">
          <a:xfrm rot="5400000">
            <a:off x="5435600" y="4749800"/>
            <a:ext cx="5791200" cy="1588"/>
          </a:xfrm>
          <a:prstGeom prst="line">
            <a:avLst/>
          </a:prstGeom>
          <a:solidFill>
            <a:srgbClr val="F0C423"/>
          </a:solidFill>
          <a:ln w="571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42" name="Content Placeholder 2"/>
          <p:cNvSpPr>
            <a:spLocks noGrp="1"/>
          </p:cNvSpPr>
          <p:nvPr>
            <p:ph sz="half" idx="1"/>
          </p:nvPr>
        </p:nvSpPr>
        <p:spPr>
          <a:xfrm>
            <a:off x="8864600" y="1320800"/>
            <a:ext cx="3810000" cy="6057900"/>
          </a:xfrm>
        </p:spPr>
        <p:txBody>
          <a:bodyPr/>
          <a:lstStyle/>
          <a:p>
            <a:pPr>
              <a:buNone/>
            </a:pPr>
            <a:r>
              <a:rPr lang="en-US" sz="3400" dirty="0" smtClean="0"/>
              <a:t>Offline analysis</a:t>
            </a:r>
            <a:endParaRPr lang="en-US" sz="3400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en-US" sz="34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Haste: Trace-based Packaging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787400" y="1320800"/>
            <a:ext cx="10820400" cy="60579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3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00" b="0" i="0" u="none" strike="noStrike" kern="0" cap="none" spc="0" normalizeH="0" baseline="0" noProof="0" dirty="0" smtClean="0">
                <a:ln>
                  <a:noFill/>
                </a:ln>
                <a:solidFill>
                  <a:srgbClr val="7183B2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Vista Sans OT Medium" pitchFamily="-112" charset="0"/>
              </a:rPr>
              <a:t>Nov 2008 =&gt; May</a:t>
            </a:r>
            <a:r>
              <a:rPr kumimoji="0" lang="en-US" sz="3400" b="0" i="0" u="none" strike="noStrike" kern="0" cap="none" spc="0" normalizeH="0" noProof="0" dirty="0" smtClean="0">
                <a:ln>
                  <a:noFill/>
                </a:ln>
                <a:solidFill>
                  <a:srgbClr val="7183B2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Vista Sans OT Medium" pitchFamily="-112" charset="0"/>
              </a:rPr>
              <a:t> 2009</a:t>
            </a:r>
            <a:endParaRPr kumimoji="0" lang="en-US" sz="3400" b="0" i="0" u="none" strike="noStrike" kern="0" cap="none" spc="0" normalizeH="0" baseline="0" noProof="0" dirty="0" smtClean="0">
              <a:ln>
                <a:noFill/>
              </a:ln>
              <a:solidFill>
                <a:srgbClr val="7183B2"/>
              </a:solidFill>
              <a:effectLst/>
              <a:uLnTx/>
              <a:uFillTx/>
              <a:latin typeface="+mn-lt"/>
              <a:ea typeface="+mn-ea"/>
              <a:cs typeface="+mn-cs"/>
              <a:sym typeface="Vista Sans OT Medium" pitchFamily="-112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939800" y="2159000"/>
          <a:ext cx="10591800" cy="27317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8360"/>
                <a:gridCol w="2118360"/>
                <a:gridCol w="2118360"/>
                <a:gridCol w="2118360"/>
                <a:gridCol w="2118360"/>
              </a:tblGrid>
              <a:tr h="758213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Date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#</a:t>
                      </a:r>
                      <a:r>
                        <a:rPr lang="en-US" sz="2400" baseline="0" dirty="0" smtClean="0"/>
                        <a:t> of JS files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# of JS bytes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# of </a:t>
                      </a:r>
                      <a:r>
                        <a:rPr lang="en-US" sz="2400" dirty="0" err="1" smtClean="0"/>
                        <a:t>pkg</a:t>
                      </a:r>
                      <a:r>
                        <a:rPr lang="en-US" sz="2400" dirty="0" smtClean="0"/>
                        <a:t> at a </a:t>
                      </a:r>
                      <a:r>
                        <a:rPr lang="en-US" sz="2400" dirty="0" err="1" smtClean="0"/>
                        <a:t>home.php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# of bytes</a:t>
                      </a:r>
                      <a:r>
                        <a:rPr lang="en-US" sz="2400" baseline="0" dirty="0" smtClean="0"/>
                        <a:t> </a:t>
                      </a:r>
                      <a:r>
                        <a:rPr lang="en-US" sz="2400" dirty="0" smtClean="0"/>
                        <a:t>at  a </a:t>
                      </a:r>
                      <a:r>
                        <a:rPr lang="en-US" sz="2400" dirty="0" err="1" smtClean="0"/>
                        <a:t>home.php</a:t>
                      </a:r>
                      <a:endParaRPr lang="en-US" sz="2400" dirty="0"/>
                    </a:p>
                  </a:txBody>
                  <a:tcPr anchor="ctr"/>
                </a:tc>
              </a:tr>
              <a:tr h="954394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Nov 2008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461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4.4</a:t>
                      </a:r>
                      <a:r>
                        <a:rPr lang="en-US" sz="2400" baseline="0" dirty="0" smtClean="0"/>
                        <a:t> MB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29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629 KB</a:t>
                      </a:r>
                      <a:endParaRPr lang="en-US" sz="2400" dirty="0"/>
                    </a:p>
                  </a:txBody>
                  <a:tcPr anchor="ctr"/>
                </a:tc>
              </a:tr>
              <a:tr h="954394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May 2009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729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5.9 MB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14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560 KB</a:t>
                      </a:r>
                      <a:endParaRPr lang="en-US" sz="2400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Haste: Trace-based Packaging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787400" y="1320800"/>
            <a:ext cx="10820400" cy="60579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3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00" b="0" i="0" u="none" strike="noStrike" kern="0" cap="none" spc="0" normalizeH="0" baseline="0" noProof="0" dirty="0" smtClean="0">
                <a:ln>
                  <a:noFill/>
                </a:ln>
                <a:solidFill>
                  <a:srgbClr val="7183B2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Vista Sans OT Medium" pitchFamily="-112" charset="0"/>
              </a:rPr>
              <a:t>Nov 2008 =&gt; May</a:t>
            </a:r>
            <a:r>
              <a:rPr kumimoji="0" lang="en-US" sz="3400" b="0" i="0" u="none" strike="noStrike" kern="0" cap="none" spc="0" normalizeH="0" noProof="0" dirty="0" smtClean="0">
                <a:ln>
                  <a:noFill/>
                </a:ln>
                <a:solidFill>
                  <a:srgbClr val="7183B2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Vista Sans OT Medium" pitchFamily="-112" charset="0"/>
              </a:rPr>
              <a:t> 2009</a:t>
            </a:r>
            <a:endParaRPr kumimoji="0" lang="en-US" sz="3400" b="0" i="0" u="none" strike="noStrike" kern="0" cap="none" spc="0" normalizeH="0" baseline="0" noProof="0" dirty="0" smtClean="0">
              <a:ln>
                <a:noFill/>
              </a:ln>
              <a:solidFill>
                <a:srgbClr val="7183B2"/>
              </a:solidFill>
              <a:effectLst/>
              <a:uLnTx/>
              <a:uFillTx/>
              <a:latin typeface="+mn-lt"/>
              <a:ea typeface="+mn-ea"/>
              <a:cs typeface="+mn-cs"/>
              <a:sym typeface="Vista Sans OT Medium" pitchFamily="-112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939800" y="2159000"/>
          <a:ext cx="10591800" cy="27317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8360"/>
                <a:gridCol w="2118360"/>
                <a:gridCol w="2118360"/>
                <a:gridCol w="2118360"/>
                <a:gridCol w="2118360"/>
              </a:tblGrid>
              <a:tr h="758213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Date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#</a:t>
                      </a:r>
                      <a:r>
                        <a:rPr lang="en-US" sz="2400" baseline="0" dirty="0" smtClean="0"/>
                        <a:t> of JS files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# of JS bytes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# of </a:t>
                      </a:r>
                      <a:r>
                        <a:rPr lang="en-US" sz="2400" dirty="0" err="1" smtClean="0"/>
                        <a:t>pkg</a:t>
                      </a:r>
                      <a:r>
                        <a:rPr lang="en-US" sz="2400" dirty="0" smtClean="0"/>
                        <a:t> at a </a:t>
                      </a:r>
                      <a:r>
                        <a:rPr lang="en-US" sz="2400" dirty="0" err="1" smtClean="0"/>
                        <a:t>home.php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# of bytes</a:t>
                      </a:r>
                      <a:r>
                        <a:rPr lang="en-US" sz="2400" baseline="0" dirty="0" smtClean="0"/>
                        <a:t> </a:t>
                      </a:r>
                      <a:r>
                        <a:rPr lang="en-US" sz="2400" dirty="0" smtClean="0"/>
                        <a:t>at  a </a:t>
                      </a:r>
                      <a:r>
                        <a:rPr lang="en-US" sz="2400" dirty="0" err="1" smtClean="0"/>
                        <a:t>home.php</a:t>
                      </a:r>
                      <a:endParaRPr lang="en-US" sz="2400" dirty="0"/>
                    </a:p>
                  </a:txBody>
                  <a:tcPr anchor="ctr"/>
                </a:tc>
              </a:tr>
              <a:tr h="954394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Nov 2008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461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4.4</a:t>
                      </a:r>
                      <a:r>
                        <a:rPr lang="en-US" sz="2400" baseline="0" dirty="0" smtClean="0"/>
                        <a:t> MB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29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629 KB</a:t>
                      </a:r>
                      <a:endParaRPr lang="en-US" sz="2400" dirty="0"/>
                    </a:p>
                  </a:txBody>
                  <a:tcPr anchor="ctr"/>
                </a:tc>
              </a:tr>
              <a:tr h="954394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May 2009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729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5.9 MB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14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560 KB</a:t>
                      </a:r>
                      <a:endParaRPr lang="en-US" sz="2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939800" y="5664200"/>
            <a:ext cx="4876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charset="2"/>
              <a:buChar char="§"/>
            </a:pPr>
            <a:r>
              <a:rPr lang="en-US" dirty="0" smtClean="0"/>
              <a:t> '</a:t>
            </a:r>
            <a:r>
              <a:rPr lang="en-US" dirty="0" err="1" smtClean="0"/>
              <a:t>js/careers/jobs.js</a:t>
            </a:r>
            <a:r>
              <a:rPr lang="en-US" dirty="0" smtClean="0"/>
              <a:t>’,</a:t>
            </a:r>
          </a:p>
          <a:p>
            <a:pPr>
              <a:buFont typeface="Wingdings" charset="2"/>
              <a:buChar char="§"/>
            </a:pPr>
            <a:r>
              <a:rPr lang="en-US" dirty="0" smtClean="0"/>
              <a:t> '</a:t>
            </a:r>
            <a:r>
              <a:rPr lang="en-US" dirty="0" err="1" smtClean="0">
                <a:solidFill>
                  <a:srgbClr val="FF0000"/>
                </a:solidFill>
              </a:rPr>
              <a:t>js/lib/</a:t>
            </a:r>
            <a:r>
              <a:rPr lang="en-US" dirty="0" err="1" smtClean="0"/>
              <a:t>ui/timeeditor.js</a:t>
            </a:r>
            <a:r>
              <a:rPr lang="en-US" dirty="0" smtClean="0"/>
              <a:t>’,</a:t>
            </a:r>
          </a:p>
          <a:p>
            <a:pPr>
              <a:buFont typeface="Wingdings" charset="2"/>
              <a:buChar char="§"/>
            </a:pPr>
            <a:r>
              <a:rPr lang="en-US" dirty="0" smtClean="0"/>
              <a:t> 'resume/</a:t>
            </a:r>
            <a:r>
              <a:rPr lang="en-US" dirty="0" err="1" smtClean="0"/>
              <a:t>js/resumepro.js</a:t>
            </a:r>
            <a:r>
              <a:rPr lang="en-US" dirty="0" smtClean="0"/>
              <a:t>’,</a:t>
            </a:r>
          </a:p>
          <a:p>
            <a:pPr>
              <a:buFont typeface="Wingdings" charset="2"/>
              <a:buChar char="§"/>
            </a:pPr>
            <a:r>
              <a:rPr lang="en-US" dirty="0" smtClean="0"/>
              <a:t> 'resume/</a:t>
            </a:r>
            <a:r>
              <a:rPr lang="en-US" dirty="0" err="1" smtClean="0"/>
              <a:t>js/resumesection.js</a:t>
            </a:r>
            <a:r>
              <a:rPr lang="en-US" dirty="0" smtClean="0"/>
              <a:t>’</a:t>
            </a:r>
            <a:endParaRPr lang="en-US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Haste: Trace-based Packaging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787400" y="1320800"/>
            <a:ext cx="10820400" cy="60579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3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00" b="0" i="0" u="none" strike="noStrike" kern="0" cap="none" spc="0" normalizeH="0" baseline="0" noProof="0" dirty="0" smtClean="0">
                <a:ln>
                  <a:noFill/>
                </a:ln>
                <a:solidFill>
                  <a:srgbClr val="7183B2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Vista Sans OT Medium" pitchFamily="-112" charset="0"/>
              </a:rPr>
              <a:t>Nov 2008 =&gt; May</a:t>
            </a:r>
            <a:r>
              <a:rPr kumimoji="0" lang="en-US" sz="3400" b="0" i="0" u="none" strike="noStrike" kern="0" cap="none" spc="0" normalizeH="0" noProof="0" dirty="0" smtClean="0">
                <a:ln>
                  <a:noFill/>
                </a:ln>
                <a:solidFill>
                  <a:srgbClr val="7183B2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Vista Sans OT Medium" pitchFamily="-112" charset="0"/>
              </a:rPr>
              <a:t> 2009</a:t>
            </a:r>
            <a:endParaRPr kumimoji="0" lang="en-US" sz="3400" b="0" i="0" u="none" strike="noStrike" kern="0" cap="none" spc="0" normalizeH="0" baseline="0" noProof="0" dirty="0" smtClean="0">
              <a:ln>
                <a:noFill/>
              </a:ln>
              <a:solidFill>
                <a:srgbClr val="7183B2"/>
              </a:solidFill>
              <a:effectLst/>
              <a:uLnTx/>
              <a:uFillTx/>
              <a:latin typeface="+mn-lt"/>
              <a:ea typeface="+mn-ea"/>
              <a:cs typeface="+mn-cs"/>
              <a:sym typeface="Vista Sans OT Medium" pitchFamily="-112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939800" y="5054600"/>
          <a:ext cx="10668000" cy="27317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3600"/>
                <a:gridCol w="2133600"/>
                <a:gridCol w="2133600"/>
                <a:gridCol w="2133600"/>
                <a:gridCol w="2133600"/>
              </a:tblGrid>
              <a:tr h="758213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Date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# CSS files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# of CSS</a:t>
                      </a:r>
                      <a:r>
                        <a:rPr lang="en-US" sz="2400" baseline="0" dirty="0" smtClean="0"/>
                        <a:t> bytes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# of </a:t>
                      </a:r>
                      <a:r>
                        <a:rPr lang="en-US" sz="2400" dirty="0" err="1" smtClean="0"/>
                        <a:t>pkg</a:t>
                      </a:r>
                      <a:r>
                        <a:rPr lang="en-US" sz="2400" dirty="0" smtClean="0"/>
                        <a:t> at a </a:t>
                      </a:r>
                      <a:r>
                        <a:rPr lang="en-US" sz="2400" dirty="0" err="1" smtClean="0"/>
                        <a:t>home.php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# of bytes</a:t>
                      </a:r>
                      <a:r>
                        <a:rPr lang="en-US" sz="2400" baseline="0" dirty="0" smtClean="0"/>
                        <a:t> </a:t>
                      </a:r>
                      <a:r>
                        <a:rPr lang="en-US" sz="2400" dirty="0" smtClean="0"/>
                        <a:t>at  a </a:t>
                      </a:r>
                      <a:r>
                        <a:rPr lang="en-US" sz="2400" dirty="0" err="1" smtClean="0"/>
                        <a:t>home.php</a:t>
                      </a:r>
                      <a:endParaRPr lang="en-US" sz="2400" dirty="0"/>
                    </a:p>
                  </a:txBody>
                  <a:tcPr anchor="ctr"/>
                </a:tc>
              </a:tr>
              <a:tr h="954394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Nov 2008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487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1.7 MB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24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69 KB</a:t>
                      </a:r>
                      <a:endParaRPr lang="en-US" sz="2400" dirty="0"/>
                    </a:p>
                  </a:txBody>
                  <a:tcPr anchor="ctr"/>
                </a:tc>
              </a:tr>
              <a:tr h="954394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May 2009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706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1.9 MB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15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64 KB</a:t>
                      </a:r>
                      <a:endParaRPr lang="en-US" sz="2400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939800" y="2159000"/>
          <a:ext cx="10591800" cy="27317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8360"/>
                <a:gridCol w="2118360"/>
                <a:gridCol w="2118360"/>
                <a:gridCol w="2118360"/>
                <a:gridCol w="2118360"/>
              </a:tblGrid>
              <a:tr h="758213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Date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#</a:t>
                      </a:r>
                      <a:r>
                        <a:rPr lang="en-US" sz="2400" baseline="0" dirty="0" smtClean="0"/>
                        <a:t> of JS files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# of JS bytes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# of </a:t>
                      </a:r>
                      <a:r>
                        <a:rPr lang="en-US" sz="2400" dirty="0" err="1" smtClean="0"/>
                        <a:t>pkg</a:t>
                      </a:r>
                      <a:r>
                        <a:rPr lang="en-US" sz="2400" dirty="0" smtClean="0"/>
                        <a:t> at a </a:t>
                      </a:r>
                      <a:r>
                        <a:rPr lang="en-US" sz="2400" dirty="0" err="1" smtClean="0"/>
                        <a:t>home.php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# of bytes</a:t>
                      </a:r>
                      <a:r>
                        <a:rPr lang="en-US" sz="2400" baseline="0" dirty="0" smtClean="0"/>
                        <a:t> </a:t>
                      </a:r>
                      <a:r>
                        <a:rPr lang="en-US" sz="2400" dirty="0" smtClean="0"/>
                        <a:t>at  a </a:t>
                      </a:r>
                      <a:r>
                        <a:rPr lang="en-US" sz="2400" dirty="0" err="1" smtClean="0"/>
                        <a:t>home.php</a:t>
                      </a:r>
                      <a:endParaRPr lang="en-US" sz="2400" dirty="0"/>
                    </a:p>
                  </a:txBody>
                  <a:tcPr anchor="ctr"/>
                </a:tc>
              </a:tr>
              <a:tr h="954394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Nov 2008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461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4.4</a:t>
                      </a:r>
                      <a:r>
                        <a:rPr lang="en-US" sz="2400" baseline="0" dirty="0" smtClean="0"/>
                        <a:t> MB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29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629 KB</a:t>
                      </a:r>
                      <a:endParaRPr lang="en-US" sz="2400" dirty="0"/>
                    </a:p>
                  </a:txBody>
                  <a:tcPr anchor="ctr"/>
                </a:tc>
              </a:tr>
              <a:tr h="954394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May 2009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729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5.9 MB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14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560 KB</a:t>
                      </a:r>
                      <a:endParaRPr lang="en-US" sz="2400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Haste: Trace-based Analysis</a:t>
            </a:r>
          </a:p>
        </p:txBody>
      </p:sp>
      <p:sp>
        <p:nvSpPr>
          <p:cNvPr id="66563" name="Content Placeholder 2"/>
          <p:cNvSpPr>
            <a:spLocks noGrp="1"/>
          </p:cNvSpPr>
          <p:nvPr>
            <p:ph sz="half" idx="1"/>
          </p:nvPr>
        </p:nvSpPr>
        <p:spPr>
          <a:xfrm>
            <a:off x="787400" y="1320800"/>
            <a:ext cx="11125200" cy="6057900"/>
          </a:xfrm>
        </p:spPr>
        <p:txBody>
          <a:bodyPr/>
          <a:lstStyle/>
          <a:p>
            <a:pPr>
              <a:buNone/>
            </a:pPr>
            <a:r>
              <a:rPr lang="en-US" sz="3400" dirty="0" smtClean="0"/>
              <a:t>Potentials for image sprites too!</a:t>
            </a:r>
            <a:endParaRPr lang="en-US" sz="3400" dirty="0" smtClean="0">
              <a:solidFill>
                <a:schemeClr val="tx1"/>
              </a:solidFill>
            </a:endParaRPr>
          </a:p>
          <a:p>
            <a:pPr>
              <a:buFont typeface="Arial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Thousands of virtual gifts with static images, which to sprite?</a:t>
            </a:r>
          </a:p>
          <a:p>
            <a:pPr>
              <a:buFontTx/>
              <a:buNone/>
            </a:pPr>
            <a:endParaRPr lang="en-US" dirty="0" smtClean="0">
              <a:solidFill>
                <a:schemeClr val="tx1"/>
              </a:solidFill>
            </a:endParaRPr>
          </a:p>
        </p:txBody>
      </p:sp>
      <p:pic>
        <p:nvPicPr>
          <p:cNvPr id="12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68600" y="3835400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92600" y="3835400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88400" y="3835400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340600" y="3835400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5" descr="choclate.g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40401" y="3839882"/>
            <a:ext cx="1371599" cy="1290918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Haste: Trace-based Analysis</a:t>
            </a:r>
          </a:p>
        </p:txBody>
      </p:sp>
      <p:sp>
        <p:nvSpPr>
          <p:cNvPr id="66563" name="Content Placeholder 2"/>
          <p:cNvSpPr>
            <a:spLocks noGrp="1"/>
          </p:cNvSpPr>
          <p:nvPr>
            <p:ph sz="half" idx="1"/>
          </p:nvPr>
        </p:nvSpPr>
        <p:spPr>
          <a:xfrm>
            <a:off x="787400" y="1320800"/>
            <a:ext cx="11125200" cy="6057900"/>
          </a:xfrm>
        </p:spPr>
        <p:txBody>
          <a:bodyPr/>
          <a:lstStyle/>
          <a:p>
            <a:pPr>
              <a:buNone/>
            </a:pPr>
            <a:r>
              <a:rPr lang="en-US" sz="3400" dirty="0" smtClean="0"/>
              <a:t>Potentials for image sprites too!</a:t>
            </a:r>
            <a:endParaRPr lang="en-US" sz="3400" dirty="0" smtClean="0">
              <a:solidFill>
                <a:schemeClr val="tx1"/>
              </a:solidFill>
            </a:endParaRPr>
          </a:p>
          <a:p>
            <a:pPr>
              <a:buFont typeface="Arial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The answer is…</a:t>
            </a:r>
          </a:p>
          <a:p>
            <a:pPr>
              <a:buFontTx/>
              <a:buNone/>
            </a:pPr>
            <a:endParaRPr lang="en-US" dirty="0" smtClean="0">
              <a:solidFill>
                <a:schemeClr val="tx1"/>
              </a:solidFill>
            </a:endParaRPr>
          </a:p>
        </p:txBody>
      </p:sp>
      <p:pic>
        <p:nvPicPr>
          <p:cNvPr id="12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68600" y="3835400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92600" y="3835400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88400" y="3835400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340600" y="3835400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5" descr="choclate.g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40401" y="3839882"/>
            <a:ext cx="1371599" cy="1290918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 bwMode="auto">
          <a:xfrm>
            <a:off x="2771986" y="3550920"/>
            <a:ext cx="2892213" cy="2037080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arrow" w="med" len="med"/>
            <a:tailEnd type="none" w="med" len="med"/>
          </a:ln>
          <a:effectLst/>
        </p:spPr>
      </p:sp>
      <p:sp>
        <p:nvSpPr>
          <p:cNvPr id="17" name="Rounded Rectangle 16"/>
          <p:cNvSpPr/>
          <p:nvPr/>
        </p:nvSpPr>
        <p:spPr bwMode="auto">
          <a:xfrm>
            <a:off x="7267787" y="3530600"/>
            <a:ext cx="2892213" cy="2037080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arrow" w="med" len="med"/>
            <a:tailEnd type="none" w="med" len="med"/>
          </a:ln>
          <a:effectLst/>
        </p:spPr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Haste: Trace-based Analysis</a:t>
            </a:r>
          </a:p>
        </p:txBody>
      </p:sp>
      <p:sp>
        <p:nvSpPr>
          <p:cNvPr id="66563" name="Content Placeholder 2"/>
          <p:cNvSpPr>
            <a:spLocks noGrp="1"/>
          </p:cNvSpPr>
          <p:nvPr>
            <p:ph sz="half" idx="1"/>
          </p:nvPr>
        </p:nvSpPr>
        <p:spPr>
          <a:xfrm>
            <a:off x="787400" y="1320800"/>
            <a:ext cx="11125200" cy="6057900"/>
          </a:xfrm>
        </p:spPr>
        <p:txBody>
          <a:bodyPr/>
          <a:lstStyle/>
          <a:p>
            <a:pPr>
              <a:buNone/>
            </a:pPr>
            <a:r>
              <a:rPr lang="en-US" sz="3400" dirty="0" smtClean="0"/>
              <a:t>Adaptive Performance Optimization</a:t>
            </a:r>
            <a:endParaRPr lang="en-US" sz="3400" dirty="0" smtClean="0">
              <a:solidFill>
                <a:schemeClr val="tx1"/>
              </a:solidFill>
            </a:endParaRPr>
          </a:p>
          <a:p>
            <a:pPr>
              <a:buFont typeface="Arial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JS / CSS package optimization</a:t>
            </a:r>
          </a:p>
          <a:p>
            <a:pPr>
              <a:buFont typeface="Arial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Guidance for image </a:t>
            </a:r>
            <a:r>
              <a:rPr lang="en-US" dirty="0" err="1" smtClean="0">
                <a:solidFill>
                  <a:schemeClr val="tx1"/>
                </a:solidFill>
              </a:rPr>
              <a:t>spriting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buFont typeface="Arial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Guidance of progressive rendering</a:t>
            </a:r>
          </a:p>
          <a:p>
            <a:pPr>
              <a:buFont typeface="Arial"/>
              <a:buChar char="•"/>
            </a:pPr>
            <a:endParaRPr lang="en-US" dirty="0" smtClean="0">
              <a:solidFill>
                <a:schemeClr val="tx1"/>
              </a:solidFill>
            </a:endParaRPr>
          </a:p>
          <a:p>
            <a:pPr>
              <a:buFontTx/>
              <a:buNone/>
            </a:pPr>
            <a:endParaRPr lang="en-US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Grp="1" noChangeArrowheads="1"/>
          </p:cNvSpPr>
          <p:nvPr>
            <p:ph type="title"/>
          </p:nvPr>
        </p:nvSpPr>
        <p:spPr>
          <a:xfrm>
            <a:off x="482600" y="1943100"/>
            <a:ext cx="11963400" cy="3784600"/>
          </a:xfrm>
        </p:spPr>
        <p:txBody>
          <a:bodyPr/>
          <a:lstStyle/>
          <a:p>
            <a:pPr eaLnBrk="1" hangingPunct="1"/>
            <a:r>
              <a:rPr lang="en-US" dirty="0" err="1" smtClean="0"/>
              <a:t>Quickling</a:t>
            </a:r>
            <a:r>
              <a:rPr lang="en-US" dirty="0" smtClean="0"/>
              <a:t>: </a:t>
            </a:r>
            <a:r>
              <a:rPr lang="en-US" dirty="0" err="1" smtClean="0">
                <a:solidFill>
                  <a:srgbClr val="AFBEE3"/>
                </a:solidFill>
              </a:rPr>
              <a:t>Ajaxify</a:t>
            </a:r>
            <a:r>
              <a:rPr lang="en-US" dirty="0" smtClean="0">
                <a:solidFill>
                  <a:srgbClr val="AFBEE3"/>
                </a:solidFill>
              </a:rPr>
              <a:t> the </a:t>
            </a:r>
            <a:r>
              <a:rPr lang="en-US" dirty="0" err="1" smtClean="0">
                <a:solidFill>
                  <a:srgbClr val="AFBEE3"/>
                </a:solidFill>
              </a:rPr>
              <a:t>Facebook</a:t>
            </a:r>
            <a:r>
              <a:rPr lang="en-US" dirty="0" smtClean="0">
                <a:solidFill>
                  <a:srgbClr val="AFBEE3"/>
                </a:solidFill>
              </a:rPr>
              <a:t> site</a:t>
            </a:r>
          </a:p>
        </p:txBody>
      </p:sp>
    </p:spTree>
  </p:cSld>
  <p:clrMapOvr>
    <a:masterClrMapping/>
  </p:clrMapOvr>
  <mc:AlternateContent xmlns:mp="http://schemas.microsoft.com/office/mac/powerpoint/2008/main">
    <mc:Choice Requires="mp">
      <mp:transition spd="med">
        <mp:cube/>
      </mp:transition>
    </mc:Choice>
    <mc:Fallback xmlns:mp="http://schemas.microsoft.com/office/mac/powerpoint/2008/main" xmlns=""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mv="urn:schemas-microsoft-com:mac:vml">
      <p:transition spd="med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Site speed </a:t>
            </a:r>
            <a:r>
              <a:rPr lang="en-US" smtClean="0">
                <a:solidFill>
                  <a:srgbClr val="AFBEE3"/>
                </a:solidFill>
              </a:rPr>
              <a:t>matters!</a:t>
            </a:r>
          </a:p>
        </p:txBody>
      </p:sp>
    </p:spTree>
  </p:cSld>
  <p:clrMapOvr>
    <a:masterClrMapping/>
  </p:clrMapOvr>
  <mc:AlternateContent xmlns:mp="http://schemas.microsoft.com/office/mac/powerpoint/2008/main">
    <mc:Choice Requires="mp">
      <mp:transition spd="med">
        <mp:cube/>
      </mp:transition>
    </mc:Choice>
    <mc:Fallback xmlns:mv="urn:schemas-microsoft-com:mac:vml" xmlns:mc="http://schemas.openxmlformats.org/markup-compatibility/2006" xmlns:p="http://schemas.openxmlformats.org/presentationml/2006/main" xmlns:r="http://schemas.openxmlformats.org/officeDocument/2006/relationships" xmlns:a="http://schemas.openxmlformats.org/drawingml/2006/main" xmlns="" xmlns:mp="http://schemas.microsoft.com/office/mac/powerpoint/2008/main">
      <p:transition spd="med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Down Arrow 42"/>
          <p:cNvSpPr/>
          <p:nvPr/>
        </p:nvSpPr>
        <p:spPr bwMode="auto">
          <a:xfrm>
            <a:off x="6746240" y="4521200"/>
            <a:ext cx="822960" cy="1215813"/>
          </a:xfrm>
          <a:prstGeom prst="downArrow">
            <a:avLst/>
          </a:prstGeom>
          <a:ln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sp>
      <p:sp>
        <p:nvSpPr>
          <p:cNvPr id="2" name="Rectangle 1"/>
          <p:cNvSpPr/>
          <p:nvPr/>
        </p:nvSpPr>
        <p:spPr bwMode="auto">
          <a:xfrm>
            <a:off x="2844800" y="3525837"/>
            <a:ext cx="1905000" cy="762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  <a:round/>
            <a:headEnd type="arrow" w="med" len="med"/>
            <a:tailEnd type="non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algn="ctr">
              <a:lnSpc>
                <a:spcPct val="90000"/>
              </a:lnSpc>
              <a:defRPr/>
            </a:pPr>
            <a:endParaRPr lang="en-US" sz="1800">
              <a:latin typeface="Vista Sans OT Reg" pitchFamily="-65" charset="0"/>
              <a:ea typeface="ヒラギノ角ゴ ProN W3" pitchFamily="-65" charset="-128"/>
              <a:cs typeface="ヒラギノ角ゴ ProN W3" pitchFamily="-65" charset="-128"/>
              <a:sym typeface="Vista Sans OT Reg" pitchFamily="-65" charset="0"/>
            </a:endParaRPr>
          </a:p>
        </p:txBody>
      </p:sp>
      <p:sp>
        <p:nvSpPr>
          <p:cNvPr id="3" name="Rounded Rectangle 2"/>
          <p:cNvSpPr>
            <a:spLocks noChangeArrowheads="1"/>
          </p:cNvSpPr>
          <p:nvPr/>
        </p:nvSpPr>
        <p:spPr bwMode="auto">
          <a:xfrm>
            <a:off x="2844800" y="3754437"/>
            <a:ext cx="762000" cy="304800"/>
          </a:xfrm>
          <a:prstGeom prst="roundRect">
            <a:avLst>
              <a:gd name="adj" fmla="val 16667"/>
            </a:avLst>
          </a:prstGeom>
          <a:solidFill>
            <a:srgbClr val="F0C423"/>
          </a:solidFill>
          <a:ln w="25400">
            <a:noFill/>
            <a:round/>
            <a:headEnd type="arrow" w="med" len="med"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>
              <a:lnSpc>
                <a:spcPct val="90000"/>
              </a:lnSpc>
            </a:pPr>
            <a:r>
              <a:rPr lang="en-US" sz="1800" dirty="0" smtClean="0"/>
              <a:t>load</a:t>
            </a:r>
            <a:endParaRPr lang="en-US" sz="1800" dirty="0"/>
          </a:p>
        </p:txBody>
      </p:sp>
      <p:sp>
        <p:nvSpPr>
          <p:cNvPr id="4" name="Rounded Rectangle 3"/>
          <p:cNvSpPr>
            <a:spLocks noChangeArrowheads="1"/>
          </p:cNvSpPr>
          <p:nvPr/>
        </p:nvSpPr>
        <p:spPr bwMode="auto">
          <a:xfrm>
            <a:off x="3762248" y="3754437"/>
            <a:ext cx="987552" cy="304800"/>
          </a:xfrm>
          <a:prstGeom prst="roundRect">
            <a:avLst>
              <a:gd name="adj" fmla="val 16667"/>
            </a:avLst>
          </a:prstGeom>
          <a:solidFill>
            <a:srgbClr val="F0C423"/>
          </a:solidFill>
          <a:ln w="25400">
            <a:noFill/>
            <a:round/>
            <a:headEnd type="arrow" w="med" len="med"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>
              <a:lnSpc>
                <a:spcPct val="90000"/>
              </a:lnSpc>
            </a:pPr>
            <a:r>
              <a:rPr lang="en-US" sz="1800" dirty="0" smtClean="0"/>
              <a:t>unload</a:t>
            </a:r>
            <a:endParaRPr lang="en-US" sz="1800" dirty="0"/>
          </a:p>
        </p:txBody>
      </p:sp>
      <p:sp>
        <p:nvSpPr>
          <p:cNvPr id="5" name="Rectangle 4"/>
          <p:cNvSpPr/>
          <p:nvPr/>
        </p:nvSpPr>
        <p:spPr bwMode="auto">
          <a:xfrm>
            <a:off x="5130800" y="3525837"/>
            <a:ext cx="1905000" cy="762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  <a:round/>
            <a:headEnd type="arrow" w="med" len="med"/>
            <a:tailEnd type="non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algn="ctr">
              <a:lnSpc>
                <a:spcPct val="90000"/>
              </a:lnSpc>
              <a:defRPr/>
            </a:pPr>
            <a:endParaRPr lang="en-US" sz="1800">
              <a:latin typeface="Vista Sans OT Reg" pitchFamily="-65" charset="0"/>
              <a:ea typeface="ヒラギノ角ゴ ProN W3" pitchFamily="-65" charset="-128"/>
              <a:cs typeface="ヒラギノ角ゴ ProN W3" pitchFamily="-65" charset="-128"/>
              <a:sym typeface="Vista Sans OT Reg" pitchFamily="-65" charset="0"/>
            </a:endParaRPr>
          </a:p>
        </p:txBody>
      </p:sp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5130800" y="3757485"/>
            <a:ext cx="758952" cy="301752"/>
          </a:xfrm>
          <a:prstGeom prst="roundRect">
            <a:avLst>
              <a:gd name="adj" fmla="val 16667"/>
            </a:avLst>
          </a:prstGeom>
          <a:solidFill>
            <a:srgbClr val="F0C423"/>
          </a:solidFill>
          <a:ln w="25400">
            <a:noFill/>
            <a:round/>
            <a:headEnd type="arrow" w="med" len="med"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>
              <a:lnSpc>
                <a:spcPct val="90000"/>
              </a:lnSpc>
            </a:pPr>
            <a:r>
              <a:rPr lang="en-US" sz="1800" dirty="0" smtClean="0"/>
              <a:t>load</a:t>
            </a:r>
            <a:endParaRPr lang="en-US" sz="1800" dirty="0"/>
          </a:p>
        </p:txBody>
      </p:sp>
      <p:sp>
        <p:nvSpPr>
          <p:cNvPr id="7" name="Rounded Rectangle 6"/>
          <p:cNvSpPr>
            <a:spLocks noChangeArrowheads="1"/>
          </p:cNvSpPr>
          <p:nvPr/>
        </p:nvSpPr>
        <p:spPr bwMode="auto">
          <a:xfrm>
            <a:off x="6048248" y="3757485"/>
            <a:ext cx="987552" cy="301752"/>
          </a:xfrm>
          <a:prstGeom prst="roundRect">
            <a:avLst>
              <a:gd name="adj" fmla="val 16667"/>
            </a:avLst>
          </a:prstGeom>
          <a:solidFill>
            <a:srgbClr val="F0C423"/>
          </a:solidFill>
          <a:ln w="25400">
            <a:noFill/>
            <a:round/>
            <a:headEnd type="arrow" w="med" len="med"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>
              <a:lnSpc>
                <a:spcPct val="90000"/>
              </a:lnSpc>
            </a:pPr>
            <a:r>
              <a:rPr lang="en-US" sz="1800" dirty="0" smtClean="0"/>
              <a:t>unload</a:t>
            </a:r>
            <a:endParaRPr lang="en-US" sz="1800" dirty="0"/>
          </a:p>
        </p:txBody>
      </p:sp>
      <p:sp>
        <p:nvSpPr>
          <p:cNvPr id="8" name="Rectangle 7"/>
          <p:cNvSpPr/>
          <p:nvPr/>
        </p:nvSpPr>
        <p:spPr bwMode="auto">
          <a:xfrm>
            <a:off x="7416800" y="3525837"/>
            <a:ext cx="1905000" cy="762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  <a:round/>
            <a:headEnd type="arrow" w="med" len="med"/>
            <a:tailEnd type="non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algn="ctr">
              <a:lnSpc>
                <a:spcPct val="90000"/>
              </a:lnSpc>
              <a:defRPr/>
            </a:pPr>
            <a:endParaRPr lang="en-US" sz="1800">
              <a:latin typeface="Vista Sans OT Reg" pitchFamily="-65" charset="0"/>
              <a:ea typeface="ヒラギノ角ゴ ProN W3" pitchFamily="-65" charset="-128"/>
              <a:cs typeface="ヒラギノ角ゴ ProN W3" pitchFamily="-65" charset="-128"/>
              <a:sym typeface="Vista Sans OT Reg" pitchFamily="-65" charset="0"/>
            </a:endParaRPr>
          </a:p>
        </p:txBody>
      </p:sp>
      <p:sp>
        <p:nvSpPr>
          <p:cNvPr id="9" name="Rounded Rectangle 8"/>
          <p:cNvSpPr>
            <a:spLocks noChangeArrowheads="1"/>
          </p:cNvSpPr>
          <p:nvPr/>
        </p:nvSpPr>
        <p:spPr bwMode="auto">
          <a:xfrm>
            <a:off x="7416800" y="3757485"/>
            <a:ext cx="758952" cy="301752"/>
          </a:xfrm>
          <a:prstGeom prst="roundRect">
            <a:avLst>
              <a:gd name="adj" fmla="val 16667"/>
            </a:avLst>
          </a:prstGeom>
          <a:solidFill>
            <a:srgbClr val="F0C423"/>
          </a:solidFill>
          <a:ln w="25400">
            <a:noFill/>
            <a:round/>
            <a:headEnd type="arrow" w="med" len="med"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>
              <a:lnSpc>
                <a:spcPct val="90000"/>
              </a:lnSpc>
            </a:pPr>
            <a:r>
              <a:rPr lang="en-US" sz="1800" dirty="0" smtClean="0"/>
              <a:t>load</a:t>
            </a:r>
            <a:endParaRPr lang="en-US" sz="1800" dirty="0"/>
          </a:p>
        </p:txBody>
      </p:sp>
      <p:sp>
        <p:nvSpPr>
          <p:cNvPr id="10" name="Rounded Rectangle 9"/>
          <p:cNvSpPr>
            <a:spLocks noChangeArrowheads="1"/>
          </p:cNvSpPr>
          <p:nvPr/>
        </p:nvSpPr>
        <p:spPr bwMode="auto">
          <a:xfrm>
            <a:off x="8334248" y="3757485"/>
            <a:ext cx="987552" cy="301752"/>
          </a:xfrm>
          <a:prstGeom prst="roundRect">
            <a:avLst>
              <a:gd name="adj" fmla="val 16667"/>
            </a:avLst>
          </a:prstGeom>
          <a:solidFill>
            <a:srgbClr val="F0C423"/>
          </a:solidFill>
          <a:ln w="25400">
            <a:noFill/>
            <a:round/>
            <a:headEnd type="arrow" w="med" len="med"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>
              <a:lnSpc>
                <a:spcPct val="90000"/>
              </a:lnSpc>
            </a:pPr>
            <a:r>
              <a:rPr lang="en-US" sz="1800" dirty="0" smtClean="0"/>
              <a:t>unload</a:t>
            </a:r>
            <a:endParaRPr lang="en-US" sz="1800"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9702800" y="3525837"/>
            <a:ext cx="1905000" cy="762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  <a:round/>
            <a:headEnd type="arrow" w="med" len="med"/>
            <a:tailEnd type="non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algn="ctr">
              <a:lnSpc>
                <a:spcPct val="90000"/>
              </a:lnSpc>
              <a:defRPr/>
            </a:pPr>
            <a:endParaRPr lang="en-US" sz="1800">
              <a:latin typeface="Vista Sans OT Reg" pitchFamily="-65" charset="0"/>
              <a:ea typeface="ヒラギノ角ゴ ProN W3" pitchFamily="-65" charset="-128"/>
              <a:cs typeface="ヒラギノ角ゴ ProN W3" pitchFamily="-65" charset="-128"/>
              <a:sym typeface="Vista Sans OT Reg" pitchFamily="-65" charset="0"/>
            </a:endParaRPr>
          </a:p>
        </p:txBody>
      </p:sp>
      <p:sp>
        <p:nvSpPr>
          <p:cNvPr id="12" name="Rounded Rectangle 11"/>
          <p:cNvSpPr>
            <a:spLocks noChangeArrowheads="1"/>
          </p:cNvSpPr>
          <p:nvPr/>
        </p:nvSpPr>
        <p:spPr bwMode="auto">
          <a:xfrm>
            <a:off x="9702800" y="3757485"/>
            <a:ext cx="758952" cy="301752"/>
          </a:xfrm>
          <a:prstGeom prst="roundRect">
            <a:avLst>
              <a:gd name="adj" fmla="val 16667"/>
            </a:avLst>
          </a:prstGeom>
          <a:solidFill>
            <a:srgbClr val="F0C423"/>
          </a:solidFill>
          <a:ln w="25400">
            <a:noFill/>
            <a:round/>
            <a:headEnd type="arrow" w="med" len="med"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>
              <a:lnSpc>
                <a:spcPct val="90000"/>
              </a:lnSpc>
            </a:pPr>
            <a:r>
              <a:rPr lang="en-US" sz="1800" dirty="0" smtClean="0"/>
              <a:t>load</a:t>
            </a:r>
            <a:endParaRPr lang="en-US" sz="1800" dirty="0"/>
          </a:p>
        </p:txBody>
      </p:sp>
      <p:sp>
        <p:nvSpPr>
          <p:cNvPr id="13" name="Rounded Rectangle 12"/>
          <p:cNvSpPr>
            <a:spLocks noChangeArrowheads="1"/>
          </p:cNvSpPr>
          <p:nvPr/>
        </p:nvSpPr>
        <p:spPr bwMode="auto">
          <a:xfrm>
            <a:off x="10620248" y="3757485"/>
            <a:ext cx="987552" cy="301752"/>
          </a:xfrm>
          <a:prstGeom prst="roundRect">
            <a:avLst>
              <a:gd name="adj" fmla="val 16667"/>
            </a:avLst>
          </a:prstGeom>
          <a:solidFill>
            <a:srgbClr val="F0C423"/>
          </a:solidFill>
          <a:ln w="25400">
            <a:noFill/>
            <a:round/>
            <a:headEnd type="arrow" w="med" len="med"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>
              <a:lnSpc>
                <a:spcPct val="90000"/>
              </a:lnSpc>
            </a:pPr>
            <a:r>
              <a:rPr lang="en-US" sz="1800" dirty="0" smtClean="0"/>
              <a:t>unload</a:t>
            </a:r>
            <a:endParaRPr lang="en-US" sz="1800" dirty="0"/>
          </a:p>
        </p:txBody>
      </p:sp>
      <p:cxnSp>
        <p:nvCxnSpPr>
          <p:cNvPr id="14" name="Straight Arrow Connector 13"/>
          <p:cNvCxnSpPr>
            <a:stCxn id="4" idx="3"/>
            <a:endCxn id="6" idx="1"/>
          </p:cNvCxnSpPr>
          <p:nvPr/>
        </p:nvCxnSpPr>
        <p:spPr bwMode="auto">
          <a:xfrm>
            <a:off x="4749800" y="3906837"/>
            <a:ext cx="381000" cy="1524"/>
          </a:xfrm>
          <a:prstGeom prst="straightConnector1">
            <a:avLst/>
          </a:prstGeom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 bwMode="auto">
          <a:xfrm>
            <a:off x="7035800" y="3906837"/>
            <a:ext cx="381000" cy="1588"/>
          </a:xfrm>
          <a:prstGeom prst="straightConnector1">
            <a:avLst/>
          </a:prstGeom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 bwMode="auto">
          <a:xfrm>
            <a:off x="9321800" y="3906837"/>
            <a:ext cx="381000" cy="1588"/>
          </a:xfrm>
          <a:prstGeom prst="straightConnector1">
            <a:avLst/>
          </a:prstGeom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 bwMode="auto">
          <a:xfrm>
            <a:off x="2844800" y="6807200"/>
            <a:ext cx="8763000" cy="762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  <a:round/>
            <a:headEnd type="arrow" w="med" len="med"/>
            <a:tailEnd type="non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algn="ctr">
              <a:lnSpc>
                <a:spcPct val="90000"/>
              </a:lnSpc>
              <a:defRPr/>
            </a:pPr>
            <a:endParaRPr lang="en-US" sz="1800">
              <a:latin typeface="Vista Sans OT Reg" pitchFamily="-65" charset="0"/>
              <a:ea typeface="ヒラギノ角ゴ ProN W3" pitchFamily="-65" charset="-128"/>
              <a:cs typeface="ヒラギノ角ゴ ProN W3" pitchFamily="-65" charset="-128"/>
              <a:sym typeface="Vista Sans OT Reg" pitchFamily="-65" charset="0"/>
            </a:endParaRPr>
          </a:p>
        </p:txBody>
      </p:sp>
      <p:sp>
        <p:nvSpPr>
          <p:cNvPr id="19" name="Rounded Rectangle 18"/>
          <p:cNvSpPr>
            <a:spLocks noChangeArrowheads="1"/>
          </p:cNvSpPr>
          <p:nvPr/>
        </p:nvSpPr>
        <p:spPr bwMode="auto">
          <a:xfrm>
            <a:off x="2844800" y="7035800"/>
            <a:ext cx="762000" cy="304800"/>
          </a:xfrm>
          <a:prstGeom prst="roundRect">
            <a:avLst>
              <a:gd name="adj" fmla="val 16667"/>
            </a:avLst>
          </a:prstGeom>
          <a:solidFill>
            <a:srgbClr val="F0C423"/>
          </a:solidFill>
          <a:ln w="25400">
            <a:noFill/>
            <a:round/>
            <a:headEnd type="arrow" w="med" len="med"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>
              <a:lnSpc>
                <a:spcPct val="90000"/>
              </a:lnSpc>
            </a:pPr>
            <a:r>
              <a:rPr lang="en-US" sz="1800" dirty="0" smtClean="0"/>
              <a:t>load</a:t>
            </a:r>
            <a:endParaRPr lang="en-US" sz="1800" dirty="0"/>
          </a:p>
        </p:txBody>
      </p:sp>
      <p:sp>
        <p:nvSpPr>
          <p:cNvPr id="29" name="Rounded Rectangle 28"/>
          <p:cNvSpPr>
            <a:spLocks noChangeArrowheads="1"/>
          </p:cNvSpPr>
          <p:nvPr/>
        </p:nvSpPr>
        <p:spPr bwMode="auto">
          <a:xfrm>
            <a:off x="10620248" y="7038848"/>
            <a:ext cx="987552" cy="301752"/>
          </a:xfrm>
          <a:prstGeom prst="roundRect">
            <a:avLst>
              <a:gd name="adj" fmla="val 16667"/>
            </a:avLst>
          </a:prstGeom>
          <a:solidFill>
            <a:srgbClr val="F0C423"/>
          </a:solidFill>
          <a:ln w="25400">
            <a:noFill/>
            <a:round/>
            <a:headEnd type="arrow" w="med" len="med"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>
              <a:lnSpc>
                <a:spcPct val="90000"/>
              </a:lnSpc>
            </a:pPr>
            <a:r>
              <a:rPr lang="en-US" sz="1800" dirty="0" smtClean="0"/>
              <a:t>unload</a:t>
            </a:r>
            <a:endParaRPr lang="en-US" sz="1800" dirty="0"/>
          </a:p>
        </p:txBody>
      </p:sp>
      <p:sp>
        <p:nvSpPr>
          <p:cNvPr id="33" name="Circular Arrow 32"/>
          <p:cNvSpPr/>
          <p:nvPr/>
        </p:nvSpPr>
        <p:spPr bwMode="auto">
          <a:xfrm>
            <a:off x="4445000" y="6336453"/>
            <a:ext cx="822960" cy="822960"/>
          </a:xfrm>
          <a:prstGeom prst="circularArrow">
            <a:avLst/>
          </a:prstGeom>
          <a:solidFill>
            <a:srgbClr val="F0C423"/>
          </a:solidFill>
          <a:ln w="25400" cap="flat" cmpd="sng" algn="ctr">
            <a:noFill/>
            <a:prstDash val="solid"/>
            <a:round/>
            <a:headEnd type="arrow" w="med" len="med"/>
            <a:tailEnd type="none" w="med" len="med"/>
          </a:ln>
          <a:effectLst/>
        </p:spPr>
      </p:sp>
      <p:sp>
        <p:nvSpPr>
          <p:cNvPr id="34" name="Circular Arrow 33"/>
          <p:cNvSpPr/>
          <p:nvPr/>
        </p:nvSpPr>
        <p:spPr bwMode="auto">
          <a:xfrm>
            <a:off x="6731000" y="6273800"/>
            <a:ext cx="978408" cy="978408"/>
          </a:xfrm>
          <a:prstGeom prst="circularArrow">
            <a:avLst/>
          </a:prstGeom>
          <a:solidFill>
            <a:srgbClr val="F0C423"/>
          </a:solidFill>
          <a:ln w="25400" cap="flat" cmpd="sng" algn="ctr">
            <a:noFill/>
            <a:prstDash val="solid"/>
            <a:round/>
            <a:headEnd type="arrow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ista Sans OT Reg" pitchFamily="-65" charset="0"/>
              <a:ea typeface="ヒラギノ角ゴ ProN W3" pitchFamily="-65" charset="-128"/>
              <a:cs typeface="ヒラギノ角ゴ ProN W3" pitchFamily="-65" charset="-128"/>
              <a:sym typeface="Vista Sans OT Reg" pitchFamily="-65" charset="0"/>
            </a:endParaRPr>
          </a:p>
        </p:txBody>
      </p:sp>
      <p:sp>
        <p:nvSpPr>
          <p:cNvPr id="35" name="Circular Arrow 34"/>
          <p:cNvSpPr/>
          <p:nvPr/>
        </p:nvSpPr>
        <p:spPr bwMode="auto">
          <a:xfrm>
            <a:off x="9017000" y="6350000"/>
            <a:ext cx="978408" cy="978408"/>
          </a:xfrm>
          <a:prstGeom prst="circularArrow">
            <a:avLst/>
          </a:prstGeom>
          <a:solidFill>
            <a:srgbClr val="F0C423"/>
          </a:solidFill>
          <a:ln w="25400" cap="flat" cmpd="sng" algn="ctr">
            <a:noFill/>
            <a:prstDash val="solid"/>
            <a:round/>
            <a:headEnd type="arrow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ista Sans OT Reg" pitchFamily="-65" charset="0"/>
              <a:ea typeface="ヒラギノ角ゴ ProN W3" pitchFamily="-65" charset="-128"/>
              <a:cs typeface="ヒラギノ角ゴ ProN W3" pitchFamily="-65" charset="-128"/>
              <a:sym typeface="Vista Sans OT Reg" pitchFamily="-65" charset="0"/>
            </a:endParaRPr>
          </a:p>
        </p:txBody>
      </p:sp>
      <p:cxnSp>
        <p:nvCxnSpPr>
          <p:cNvPr id="36" name="Straight Arrow Connector 35"/>
          <p:cNvCxnSpPr/>
          <p:nvPr/>
        </p:nvCxnSpPr>
        <p:spPr bwMode="auto">
          <a:xfrm>
            <a:off x="2540000" y="2068175"/>
            <a:ext cx="685800" cy="1588"/>
          </a:xfrm>
          <a:prstGeom prst="straightConnector1">
            <a:avLst/>
          </a:prstGeom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7" name="Circular Arrow 36"/>
          <p:cNvSpPr/>
          <p:nvPr/>
        </p:nvSpPr>
        <p:spPr bwMode="auto">
          <a:xfrm>
            <a:off x="6807200" y="1869440"/>
            <a:ext cx="822960" cy="822960"/>
          </a:xfrm>
          <a:prstGeom prst="circularArrow">
            <a:avLst/>
          </a:prstGeom>
          <a:solidFill>
            <a:srgbClr val="F0C423"/>
          </a:solidFill>
          <a:ln w="25400" cap="flat" cmpd="sng" algn="ctr">
            <a:noFill/>
            <a:prstDash val="solid"/>
            <a:round/>
            <a:headEnd type="arrow" w="med" len="med"/>
            <a:tailEnd type="none" w="med" len="med"/>
          </a:ln>
          <a:effectLst/>
        </p:spPr>
      </p:sp>
      <p:sp>
        <p:nvSpPr>
          <p:cNvPr id="40" name="TextBox 39"/>
          <p:cNvSpPr txBox="1"/>
          <p:nvPr/>
        </p:nvSpPr>
        <p:spPr>
          <a:xfrm>
            <a:off x="3987800" y="1839575"/>
            <a:ext cx="228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Full page load</a:t>
            </a:r>
            <a:endParaRPr 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8331200" y="1819255"/>
            <a:ext cx="228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Ajax call</a:t>
            </a:r>
            <a:endParaRPr lang="en-US" dirty="0"/>
          </a:p>
        </p:txBody>
      </p:sp>
      <p:cxnSp>
        <p:nvCxnSpPr>
          <p:cNvPr id="46" name="Straight Connector 45"/>
          <p:cNvCxnSpPr/>
          <p:nvPr/>
        </p:nvCxnSpPr>
        <p:spPr bwMode="auto">
          <a:xfrm rot="5400000">
            <a:off x="3912394" y="6807200"/>
            <a:ext cx="2285206" cy="794"/>
          </a:xfrm>
          <a:prstGeom prst="line">
            <a:avLst/>
          </a:prstGeom>
          <a:solidFill>
            <a:srgbClr val="F0C423"/>
          </a:solidFill>
          <a:ln w="25400" cap="flat" cmpd="sng" algn="ctr">
            <a:noFill/>
            <a:prstDash val="solid"/>
            <a:round/>
            <a:headEnd type="arrow" w="med" len="med"/>
            <a:tailEnd type="none" w="med" len="med"/>
          </a:ln>
          <a:effectLst/>
        </p:spPr>
      </p:cxnSp>
      <p:sp>
        <p:nvSpPr>
          <p:cNvPr id="51" name="Rectangle 2"/>
          <p:cNvSpPr txBox="1">
            <a:spLocks noChangeArrowheads="1"/>
          </p:cNvSpPr>
          <p:nvPr/>
        </p:nvSpPr>
        <p:spPr bwMode="auto">
          <a:xfrm>
            <a:off x="787400" y="647700"/>
            <a:ext cx="11417300" cy="660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Vista Sans OT Medium" pitchFamily="-112" charset="0"/>
              </a:rPr>
              <a:t>Remove redundant work via</a:t>
            </a:r>
            <a:r>
              <a:rPr kumimoji="0" lang="en-US" sz="46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Vista Sans OT Medium" pitchFamily="-112" charset="0"/>
              </a:rPr>
              <a:t> Ajax</a:t>
            </a:r>
            <a:endParaRPr kumimoji="0" lang="en-US" sz="4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  <a:sym typeface="Vista Sans OT Medium" pitchFamily="-112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921000" y="2844800"/>
            <a:ext cx="1600200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Page 1</a:t>
            </a:r>
            <a:endParaRPr lang="en-US" dirty="0"/>
          </a:p>
        </p:txBody>
      </p:sp>
      <p:sp>
        <p:nvSpPr>
          <p:cNvPr id="54" name="TextBox 53"/>
          <p:cNvSpPr txBox="1"/>
          <p:nvPr/>
        </p:nvSpPr>
        <p:spPr>
          <a:xfrm>
            <a:off x="5207000" y="2844800"/>
            <a:ext cx="1600200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Page 2</a:t>
            </a:r>
            <a:endParaRPr lang="en-US" dirty="0"/>
          </a:p>
        </p:txBody>
      </p:sp>
      <p:sp>
        <p:nvSpPr>
          <p:cNvPr id="55" name="TextBox 54"/>
          <p:cNvSpPr txBox="1"/>
          <p:nvPr/>
        </p:nvSpPr>
        <p:spPr>
          <a:xfrm>
            <a:off x="7569200" y="2844800"/>
            <a:ext cx="1600200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Page 3</a:t>
            </a:r>
            <a:endParaRPr lang="en-US" dirty="0"/>
          </a:p>
        </p:txBody>
      </p:sp>
      <p:sp>
        <p:nvSpPr>
          <p:cNvPr id="56" name="TextBox 55"/>
          <p:cNvSpPr txBox="1"/>
          <p:nvPr/>
        </p:nvSpPr>
        <p:spPr>
          <a:xfrm>
            <a:off x="9779000" y="2844800"/>
            <a:ext cx="1600200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Page 4</a:t>
            </a:r>
            <a:endParaRPr lang="en-US" dirty="0"/>
          </a:p>
        </p:txBody>
      </p:sp>
      <p:sp>
        <p:nvSpPr>
          <p:cNvPr id="57" name="TextBox 56"/>
          <p:cNvSpPr txBox="1"/>
          <p:nvPr/>
        </p:nvSpPr>
        <p:spPr>
          <a:xfrm>
            <a:off x="2921000" y="5892800"/>
            <a:ext cx="1600200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Page 1</a:t>
            </a:r>
            <a:endParaRPr lang="en-US" dirty="0"/>
          </a:p>
        </p:txBody>
      </p:sp>
      <p:sp>
        <p:nvSpPr>
          <p:cNvPr id="58" name="TextBox 57"/>
          <p:cNvSpPr txBox="1"/>
          <p:nvPr/>
        </p:nvSpPr>
        <p:spPr>
          <a:xfrm>
            <a:off x="5207000" y="5892800"/>
            <a:ext cx="1600200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Page 2</a:t>
            </a:r>
            <a:endParaRPr lang="en-US" dirty="0"/>
          </a:p>
        </p:txBody>
      </p:sp>
      <p:sp>
        <p:nvSpPr>
          <p:cNvPr id="59" name="TextBox 58"/>
          <p:cNvSpPr txBox="1"/>
          <p:nvPr/>
        </p:nvSpPr>
        <p:spPr>
          <a:xfrm>
            <a:off x="7569200" y="5892800"/>
            <a:ext cx="1600200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Page 3</a:t>
            </a:r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779000" y="5892800"/>
            <a:ext cx="1600200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Page 4</a:t>
            </a:r>
            <a:endParaRPr lang="en-US" dirty="0"/>
          </a:p>
        </p:txBody>
      </p:sp>
      <p:sp>
        <p:nvSpPr>
          <p:cNvPr id="61" name="TextBox 60"/>
          <p:cNvSpPr txBox="1"/>
          <p:nvPr/>
        </p:nvSpPr>
        <p:spPr>
          <a:xfrm>
            <a:off x="914400" y="3683000"/>
            <a:ext cx="1625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Use session</a:t>
            </a:r>
            <a:endParaRPr lang="en-US" sz="2000" dirty="0"/>
          </a:p>
        </p:txBody>
      </p:sp>
      <p:sp>
        <p:nvSpPr>
          <p:cNvPr id="62" name="TextBox 61"/>
          <p:cNvSpPr txBox="1"/>
          <p:nvPr/>
        </p:nvSpPr>
        <p:spPr>
          <a:xfrm>
            <a:off x="939800" y="7035800"/>
            <a:ext cx="1625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Use session</a:t>
            </a:r>
            <a:endParaRPr lang="en-US" sz="2000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9" grpId="0" animBg="1"/>
      <p:bldP spid="34" grpId="0" animBg="1"/>
      <p:bldP spid="35" grpId="0" animBg="1"/>
      <p:bldP spid="57" grpId="0" animBg="1"/>
      <p:bldP spid="58" grpId="0" animBg="1"/>
      <p:bldP spid="59" grpId="0" animBg="1"/>
      <p:bldP spid="60" grpId="0" animBg="1"/>
      <p:bldP spid="6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/>
              <a:t>How Quickling works?</a:t>
            </a:r>
          </a:p>
        </p:txBody>
      </p:sp>
      <p:graphicFrame>
        <p:nvGraphicFramePr>
          <p:cNvPr id="67586" name="Object 2"/>
          <p:cNvGraphicFramePr>
            <a:graphicFrameLocks noChangeAspect="1"/>
          </p:cNvGraphicFramePr>
          <p:nvPr/>
        </p:nvGraphicFramePr>
        <p:xfrm>
          <a:off x="711200" y="1511300"/>
          <a:ext cx="4648200" cy="2552700"/>
        </p:xfrm>
        <a:graphic>
          <a:graphicData uri="http://schemas.openxmlformats.org/presentationml/2006/ole">
            <p:oleObj spid="_x0000_s180226" r:id="rId4" imgW="7315200" imgH="3670300" progId="">
              <p:embed/>
            </p:oleObj>
          </a:graphicData>
        </a:graphic>
      </p:graphicFrame>
      <p:graphicFrame>
        <p:nvGraphicFramePr>
          <p:cNvPr id="67587" name="Object 3"/>
          <p:cNvGraphicFramePr>
            <a:graphicFrameLocks noChangeAspect="1"/>
          </p:cNvGraphicFramePr>
          <p:nvPr/>
        </p:nvGraphicFramePr>
        <p:xfrm>
          <a:off x="3911600" y="3454400"/>
          <a:ext cx="4710113" cy="2312988"/>
        </p:xfrm>
        <a:graphic>
          <a:graphicData uri="http://schemas.openxmlformats.org/presentationml/2006/ole">
            <p:oleObj spid="_x0000_s180227" r:id="rId5" imgW="7315200" imgH="3314700" progId="">
              <p:embed/>
            </p:oleObj>
          </a:graphicData>
        </a:graphic>
      </p:graphicFrame>
      <p:graphicFrame>
        <p:nvGraphicFramePr>
          <p:cNvPr id="67588" name="Object 4"/>
          <p:cNvGraphicFramePr>
            <a:graphicFrameLocks noChangeAspect="1"/>
          </p:cNvGraphicFramePr>
          <p:nvPr/>
        </p:nvGraphicFramePr>
        <p:xfrm>
          <a:off x="7493000" y="5207000"/>
          <a:ext cx="4808538" cy="2324100"/>
        </p:xfrm>
        <a:graphic>
          <a:graphicData uri="http://schemas.openxmlformats.org/presentationml/2006/ole">
            <p:oleObj spid="_x0000_s180228" r:id="rId6" imgW="7315200" imgH="3340100" progId="">
              <p:embed/>
            </p:oleObj>
          </a:graphicData>
        </a:graphic>
      </p:graphicFrame>
      <p:sp>
        <p:nvSpPr>
          <p:cNvPr id="67590" name="Text Box 8"/>
          <p:cNvSpPr txBox="1">
            <a:spLocks noChangeArrowheads="1"/>
          </p:cNvSpPr>
          <p:nvPr/>
        </p:nvSpPr>
        <p:spPr bwMode="auto">
          <a:xfrm>
            <a:off x="5435600" y="1549400"/>
            <a:ext cx="6400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dirty="0"/>
              <a:t>1. User clicks a link or back/forward button</a:t>
            </a:r>
          </a:p>
        </p:txBody>
      </p:sp>
      <p:sp>
        <p:nvSpPr>
          <p:cNvPr id="67591" name="Text Box 9"/>
          <p:cNvSpPr txBox="1">
            <a:spLocks noChangeArrowheads="1"/>
          </p:cNvSpPr>
          <p:nvPr/>
        </p:nvSpPr>
        <p:spPr bwMode="auto">
          <a:xfrm>
            <a:off x="6496050" y="2159000"/>
            <a:ext cx="54165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dirty="0"/>
              <a:t>2. </a:t>
            </a:r>
            <a:r>
              <a:rPr lang="en-US" dirty="0" err="1"/>
              <a:t>Quickling</a:t>
            </a:r>
            <a:r>
              <a:rPr lang="en-US" dirty="0"/>
              <a:t> sends an </a:t>
            </a:r>
            <a:r>
              <a:rPr lang="en-US" dirty="0" err="1"/>
              <a:t>ajax</a:t>
            </a:r>
            <a:r>
              <a:rPr lang="en-US" dirty="0"/>
              <a:t> to server</a:t>
            </a:r>
          </a:p>
        </p:txBody>
      </p:sp>
      <p:sp>
        <p:nvSpPr>
          <p:cNvPr id="67592" name="Text Box 15"/>
          <p:cNvSpPr txBox="1">
            <a:spLocks noChangeArrowheads="1"/>
          </p:cNvSpPr>
          <p:nvPr/>
        </p:nvSpPr>
        <p:spPr bwMode="auto">
          <a:xfrm>
            <a:off x="177800" y="4673600"/>
            <a:ext cx="5032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dirty="0"/>
              <a:t>4. </a:t>
            </a:r>
            <a:r>
              <a:rPr lang="en-US" dirty="0" err="1"/>
              <a:t>Quickling</a:t>
            </a:r>
            <a:r>
              <a:rPr lang="en-US" dirty="0"/>
              <a:t> blanks the content area</a:t>
            </a:r>
          </a:p>
        </p:txBody>
      </p:sp>
      <p:sp>
        <p:nvSpPr>
          <p:cNvPr id="67593" name="Text Box 16"/>
          <p:cNvSpPr txBox="1">
            <a:spLocks noChangeArrowheads="1"/>
          </p:cNvSpPr>
          <p:nvPr/>
        </p:nvSpPr>
        <p:spPr bwMode="auto">
          <a:xfrm>
            <a:off x="7493000" y="2768600"/>
            <a:ext cx="449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3. Response arrives</a:t>
            </a:r>
          </a:p>
        </p:txBody>
      </p:sp>
      <p:cxnSp>
        <p:nvCxnSpPr>
          <p:cNvPr id="67594" name="AutoShape 17"/>
          <p:cNvCxnSpPr>
            <a:cxnSpLocks noChangeShapeType="1"/>
          </p:cNvCxnSpPr>
          <p:nvPr/>
        </p:nvCxnSpPr>
        <p:spPr bwMode="auto">
          <a:xfrm rot="16200000" flipH="1">
            <a:off x="3199606" y="3899694"/>
            <a:ext cx="547688" cy="876300"/>
          </a:xfrm>
          <a:prstGeom prst="curvedConnector2">
            <a:avLst/>
          </a:prstGeom>
          <a:noFill/>
          <a:ln w="69850">
            <a:solidFill>
              <a:schemeClr val="tx2"/>
            </a:solidFill>
            <a:round/>
            <a:headEnd/>
            <a:tailEnd type="triangle" w="med" len="med"/>
          </a:ln>
        </p:spPr>
      </p:cxnSp>
      <p:cxnSp>
        <p:nvCxnSpPr>
          <p:cNvPr id="67595" name="AutoShape 18"/>
          <p:cNvCxnSpPr>
            <a:cxnSpLocks noChangeShapeType="1"/>
          </p:cNvCxnSpPr>
          <p:nvPr/>
        </p:nvCxnSpPr>
        <p:spPr bwMode="auto">
          <a:xfrm rot="16200000" flipH="1">
            <a:off x="6579394" y="5455444"/>
            <a:ext cx="601662" cy="1225550"/>
          </a:xfrm>
          <a:prstGeom prst="curvedConnector2">
            <a:avLst/>
          </a:prstGeom>
          <a:noFill/>
          <a:ln w="69850">
            <a:solidFill>
              <a:schemeClr val="tx2"/>
            </a:solidFill>
            <a:round/>
            <a:headEnd/>
            <a:tailEnd type="triangle" w="med" len="med"/>
          </a:ln>
        </p:spPr>
      </p:cxnSp>
      <p:sp>
        <p:nvSpPr>
          <p:cNvPr id="67596" name="Text Box 19"/>
          <p:cNvSpPr txBox="1">
            <a:spLocks noChangeArrowheads="1"/>
          </p:cNvSpPr>
          <p:nvPr/>
        </p:nvSpPr>
        <p:spPr bwMode="auto">
          <a:xfrm>
            <a:off x="1320800" y="5511800"/>
            <a:ext cx="434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dirty="0"/>
              <a:t>5. Download </a:t>
            </a:r>
            <a:r>
              <a:rPr lang="en-US" dirty="0" err="1"/>
              <a:t>javascript</a:t>
            </a:r>
            <a:r>
              <a:rPr lang="en-US" dirty="0"/>
              <a:t>/CSS</a:t>
            </a:r>
          </a:p>
        </p:txBody>
      </p:sp>
      <p:sp>
        <p:nvSpPr>
          <p:cNvPr id="67597" name="Text Box 21"/>
          <p:cNvSpPr txBox="1">
            <a:spLocks noChangeArrowheads="1"/>
          </p:cNvSpPr>
          <p:nvPr/>
        </p:nvSpPr>
        <p:spPr bwMode="auto">
          <a:xfrm>
            <a:off x="2463800" y="6273800"/>
            <a:ext cx="3435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dirty="0"/>
              <a:t>6. Show new content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90" grpId="0"/>
      <p:bldP spid="67591" grpId="0"/>
      <p:bldP spid="67592" grpId="0"/>
      <p:bldP spid="67593" grpId="0"/>
      <p:bldP spid="67596" grpId="0"/>
      <p:bldP spid="6759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 txBox="1">
            <a:spLocks noChangeArrowheads="1"/>
          </p:cNvSpPr>
          <p:nvPr/>
        </p:nvSpPr>
        <p:spPr bwMode="auto">
          <a:xfrm>
            <a:off x="787400" y="647700"/>
            <a:ext cx="11417300" cy="660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eaLnBrk="0" hangingPunct="0">
              <a:lnSpc>
                <a:spcPct val="90000"/>
              </a:lnSpc>
            </a:pPr>
            <a:r>
              <a:rPr lang="en-US" sz="4600">
                <a:solidFill>
                  <a:schemeClr val="tx1"/>
                </a:solidFill>
                <a:latin typeface="Vista Sans OT Medium" pitchFamily="-112" charset="0"/>
                <a:ea typeface="ヒラギノ角ゴ ProN W6" charset="-128"/>
                <a:cs typeface="ヒラギノ角ゴ ProN W6" charset="-128"/>
                <a:sym typeface="Vista Sans OT Medium" pitchFamily="-112" charset="0"/>
              </a:rPr>
              <a:t>LinkController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788988" y="1323975"/>
            <a:ext cx="11580812" cy="51784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marL="342900" indent="-342900" eaLnBrk="0" hangingPunct="0">
              <a:spcBef>
                <a:spcPts val="3300"/>
              </a:spcBef>
              <a:defRPr/>
            </a:pPr>
            <a:r>
              <a:rPr lang="en-US" sz="3400" kern="0" dirty="0">
                <a:solidFill>
                  <a:srgbClr val="7183B2"/>
                </a:solidFill>
                <a:latin typeface="Vista Sans OT Reg" pitchFamily="7" charset="0"/>
                <a:sym typeface="Vista Sans OT Medium" pitchFamily="7" charset="0"/>
              </a:rPr>
              <a:t>Intercept user clicks on links</a:t>
            </a:r>
          </a:p>
          <a:p>
            <a:pPr marL="214313" lvl="1" indent="-214313" eaLnBrk="0" hangingPunct="0">
              <a:lnSpc>
                <a:spcPct val="110000"/>
              </a:lnSpc>
              <a:spcBef>
                <a:spcPts val="1700"/>
              </a:spcBef>
              <a:buClr>
                <a:srgbClr val="415995"/>
              </a:buClr>
              <a:buSzPct val="64000"/>
              <a:buFont typeface="Lucida Grande" pitchFamily="-112" charset="0"/>
              <a:buChar char="▪"/>
              <a:defRPr/>
            </a:pPr>
            <a:r>
              <a:rPr lang="en-US" kern="0" dirty="0">
                <a:solidFill>
                  <a:schemeClr val="tx1"/>
                </a:solidFill>
                <a:latin typeface="Vista Sans OT Reg" pitchFamily="7" charset="0"/>
                <a:sym typeface="Vista Sans OT Reg" pitchFamily="7" charset="0"/>
              </a:rPr>
              <a:t>Dynamically attach a handler to all link </a:t>
            </a:r>
            <a:r>
              <a:rPr lang="en-US" kern="0" dirty="0" smtClean="0">
                <a:solidFill>
                  <a:schemeClr val="tx1"/>
                </a:solidFill>
                <a:latin typeface="Vista Sans OT Reg" pitchFamily="7" charset="0"/>
                <a:sym typeface="Vista Sans OT Reg" pitchFamily="7" charset="0"/>
              </a:rPr>
              <a:t>clicks:</a:t>
            </a:r>
          </a:p>
          <a:p>
            <a:pPr marL="214313" lvl="1" indent="-214313" eaLnBrk="0" hangingPunct="0">
              <a:lnSpc>
                <a:spcPct val="110000"/>
              </a:lnSpc>
              <a:spcBef>
                <a:spcPts val="1700"/>
              </a:spcBef>
              <a:buClr>
                <a:srgbClr val="415995"/>
              </a:buClr>
              <a:buSzPct val="64000"/>
              <a:buFont typeface="Lucida Grande" pitchFamily="-112" charset="0"/>
              <a:buChar char="▪"/>
              <a:defRPr/>
            </a:pPr>
            <a:endParaRPr lang="en-US" kern="0" dirty="0">
              <a:solidFill>
                <a:schemeClr val="tx1"/>
              </a:solidFill>
              <a:latin typeface="Vista Sans OT Reg" pitchFamily="7" charset="0"/>
              <a:sym typeface="Vista Sans OT Reg" pitchFamily="7" charset="0"/>
            </a:endParaRPr>
          </a:p>
          <a:p>
            <a:pPr marL="687388" lvl="3" indent="-174625" eaLnBrk="0" hangingPunct="0">
              <a:lnSpc>
                <a:spcPct val="110000"/>
              </a:lnSpc>
              <a:spcBef>
                <a:spcPts val="1400"/>
              </a:spcBef>
              <a:buClr>
                <a:srgbClr val="888888"/>
              </a:buClr>
              <a:buSzPct val="54000"/>
              <a:buFont typeface="Lucida Grande" pitchFamily="-112" charset="0"/>
              <a:buChar char="▪"/>
              <a:defRPr/>
            </a:pPr>
            <a:endParaRPr lang="en-US" kern="0" dirty="0">
              <a:solidFill>
                <a:schemeClr val="tx1"/>
              </a:solidFill>
              <a:latin typeface="Vista Sans OT Reg" pitchFamily="7" charset="0"/>
              <a:sym typeface="Vista Sans OT Reg" pitchFamily="7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35200" y="2616200"/>
            <a:ext cx="8229600" cy="501675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Vista Sans OT Reg" pitchFamily="7" charset="0"/>
                <a:sym typeface="Vista Sans OT Reg" pitchFamily="7" charset="0"/>
              </a:rPr>
              <a:t>$(‘</a:t>
            </a:r>
            <a:r>
              <a:rPr lang="en-US" sz="2000" dirty="0">
                <a:solidFill>
                  <a:schemeClr val="accent6"/>
                </a:solidFill>
                <a:latin typeface="Vista Sans OT Reg" pitchFamily="7" charset="0"/>
                <a:sym typeface="Vista Sans OT Reg" pitchFamily="7" charset="0"/>
              </a:rPr>
              <a:t>a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Vista Sans OT Reg" pitchFamily="7" charset="0"/>
                <a:sym typeface="Vista Sans OT Reg" pitchFamily="7" charset="0"/>
              </a:rPr>
              <a:t>’).click(function() 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Vista Sans OT Reg" pitchFamily="7" charset="0"/>
                <a:sym typeface="Vista Sans OT Reg" pitchFamily="7" charset="0"/>
              </a:rPr>
              <a:t>{</a:t>
            </a:r>
          </a:p>
          <a:p>
            <a:pPr>
              <a:defRPr/>
            </a:pPr>
            <a:endParaRPr lang="en-US" sz="2000" dirty="0">
              <a:solidFill>
                <a:schemeClr val="tx2">
                  <a:lumMod val="75000"/>
                </a:schemeClr>
              </a:solidFill>
              <a:latin typeface="Vista Sans OT Reg" pitchFamily="7" charset="0"/>
              <a:sym typeface="Vista Sans OT Reg" pitchFamily="7" charset="0"/>
            </a:endParaRPr>
          </a:p>
          <a:p>
            <a:pPr>
              <a:defRPr/>
            </a:pPr>
            <a:r>
              <a:rPr lang="en-US" sz="2000" dirty="0" smtClean="0">
                <a:solidFill>
                  <a:srgbClr val="E1AA47"/>
                </a:solidFill>
                <a:latin typeface="Vista Sans OT Reg" pitchFamily="7" charset="0"/>
                <a:sym typeface="Vista Sans OT Reg" pitchFamily="7" charset="0"/>
              </a:rPr>
              <a:t>    // ‘payload’ is a JSON encoded response from the server</a:t>
            </a:r>
            <a:endParaRPr lang="en-US" sz="2000" dirty="0">
              <a:solidFill>
                <a:schemeClr val="tx2">
                  <a:lumMod val="75000"/>
                </a:schemeClr>
              </a:solidFill>
              <a:latin typeface="Vista Sans OT Reg" pitchFamily="7" charset="0"/>
              <a:sym typeface="Vista Sans OT Reg" pitchFamily="7" charset="0"/>
            </a:endParaRPr>
          </a:p>
          <a:p>
            <a:pPr>
              <a:defRPr/>
            </a:pPr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Vista Sans OT Reg" pitchFamily="7" charset="0"/>
                <a:sym typeface="Vista Sans OT Reg" pitchFamily="7" charset="0"/>
              </a:rPr>
              <a:t>    $.get(</a:t>
            </a:r>
            <a:r>
              <a:rPr lang="en-US" sz="2000" dirty="0" err="1">
                <a:solidFill>
                  <a:srgbClr val="FF0000"/>
                </a:solidFill>
                <a:latin typeface="Vista Sans OT Reg" pitchFamily="7" charset="0"/>
                <a:sym typeface="Vista Sans OT Reg" pitchFamily="7" charset="0"/>
              </a:rPr>
              <a:t>this.href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Vista Sans OT Reg" pitchFamily="7" charset="0"/>
                <a:sym typeface="Vista Sans OT Reg" pitchFamily="7" charset="0"/>
              </a:rPr>
              <a:t>, function(</a:t>
            </a:r>
            <a:r>
              <a:rPr lang="en-US" sz="2000" dirty="0">
                <a:solidFill>
                  <a:schemeClr val="accent1"/>
                </a:solidFill>
                <a:latin typeface="Vista Sans OT Reg" pitchFamily="7" charset="0"/>
                <a:sym typeface="Vista Sans OT Reg" pitchFamily="7" charset="0"/>
              </a:rPr>
              <a:t>payload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Vista Sans OT Reg" pitchFamily="7" charset="0"/>
                <a:sym typeface="Vista Sans OT Reg" pitchFamily="7" charset="0"/>
              </a:rPr>
              <a:t>) 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Vista Sans OT Reg" pitchFamily="7" charset="0"/>
                <a:sym typeface="Vista Sans OT Reg" pitchFamily="7" charset="0"/>
              </a:rPr>
              <a:t>{</a:t>
            </a:r>
          </a:p>
          <a:p>
            <a:pPr>
              <a:defRPr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Vista Sans OT Reg" pitchFamily="7" charset="0"/>
                <a:sym typeface="Vista Sans OT Reg" pitchFamily="7" charset="0"/>
              </a:rPr>
              <a:t>      </a:t>
            </a:r>
            <a:endParaRPr lang="en-US" sz="2000" dirty="0">
              <a:solidFill>
                <a:schemeClr val="tx2">
                  <a:lumMod val="75000"/>
                </a:schemeClr>
              </a:solidFill>
              <a:latin typeface="Vista Sans OT Reg" pitchFamily="7" charset="0"/>
              <a:sym typeface="Vista Sans OT Reg" pitchFamily="7" charset="0"/>
            </a:endParaRPr>
          </a:p>
          <a:p>
            <a:pPr>
              <a:defRPr/>
            </a:pPr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Vista Sans OT Reg" pitchFamily="7" charset="0"/>
                <a:sym typeface="Vista Sans OT Reg" pitchFamily="7" charset="0"/>
              </a:rPr>
              <a:t>      </a:t>
            </a:r>
            <a:r>
              <a:rPr lang="en-US" sz="2000" dirty="0">
                <a:solidFill>
                  <a:srgbClr val="E1AA47"/>
                </a:solidFill>
                <a:latin typeface="Vista Sans OT Reg" pitchFamily="7" charset="0"/>
                <a:sym typeface="Vista Sans OT Reg" pitchFamily="7" charset="0"/>
              </a:rPr>
              <a:t>// Dynamically load ‘</a:t>
            </a:r>
            <a:r>
              <a:rPr lang="en-US" sz="2000" dirty="0" err="1">
                <a:solidFill>
                  <a:srgbClr val="E1AA47"/>
                </a:solidFill>
                <a:latin typeface="Vista Sans OT Reg" pitchFamily="7" charset="0"/>
                <a:sym typeface="Vista Sans OT Reg" pitchFamily="7" charset="0"/>
              </a:rPr>
              <a:t>js</a:t>
            </a:r>
            <a:r>
              <a:rPr lang="en-US" sz="2000" dirty="0">
                <a:solidFill>
                  <a:srgbClr val="E1AA47"/>
                </a:solidFill>
                <a:latin typeface="Vista Sans OT Reg" pitchFamily="7" charset="0"/>
                <a:sym typeface="Vista Sans OT Reg" pitchFamily="7" charset="0"/>
              </a:rPr>
              <a:t>’, ‘</a:t>
            </a:r>
            <a:r>
              <a:rPr lang="en-US" sz="2000" dirty="0" err="1">
                <a:solidFill>
                  <a:srgbClr val="E1AA47"/>
                </a:solidFill>
                <a:latin typeface="Vista Sans OT Reg" pitchFamily="7" charset="0"/>
                <a:sym typeface="Vista Sans OT Reg" pitchFamily="7" charset="0"/>
              </a:rPr>
              <a:t>css</a:t>
            </a:r>
            <a:r>
              <a:rPr lang="en-US" sz="2000" dirty="0">
                <a:solidFill>
                  <a:srgbClr val="E1AA47"/>
                </a:solidFill>
                <a:latin typeface="Vista Sans OT Reg" pitchFamily="7" charset="0"/>
                <a:sym typeface="Vista Sans OT Reg" pitchFamily="7" charset="0"/>
              </a:rPr>
              <a:t>’ resources for this page.</a:t>
            </a:r>
          </a:p>
          <a:p>
            <a:pPr>
              <a:defRPr/>
            </a:pPr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Vista Sans OT Reg" pitchFamily="7" charset="0"/>
                <a:sym typeface="Vista Sans OT Reg" pitchFamily="7" charset="0"/>
              </a:rPr>
              <a:t>     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Vista Sans OT Reg" pitchFamily="7" charset="0"/>
                <a:sym typeface="Vista Sans OT Reg" pitchFamily="7" charset="0"/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  <a:latin typeface="Vista Sans OT Reg" pitchFamily="7" charset="0"/>
                <a:sym typeface="Vista Sans OT Reg" pitchFamily="7" charset="0"/>
              </a:rPr>
              <a:t>bootload(</a:t>
            </a:r>
            <a:r>
              <a:rPr lang="en-US" sz="2000" dirty="0" err="1">
                <a:solidFill>
                  <a:srgbClr val="398382"/>
                </a:solidFill>
                <a:latin typeface="Vista Sans OT Reg" pitchFamily="7" charset="0"/>
                <a:sym typeface="Vista Sans OT Reg" pitchFamily="7" charset="0"/>
              </a:rPr>
              <a:t>payload</a:t>
            </a:r>
            <a:r>
              <a:rPr lang="en-US" sz="2000" dirty="0" err="1">
                <a:solidFill>
                  <a:schemeClr val="tx2">
                    <a:lumMod val="75000"/>
                  </a:schemeClr>
                </a:solidFill>
                <a:latin typeface="Vista Sans OT Reg" pitchFamily="7" charset="0"/>
                <a:sym typeface="Vista Sans OT Reg" pitchFamily="7" charset="0"/>
              </a:rPr>
              <a:t>.bootload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Vista Sans OT Reg" pitchFamily="7" charset="0"/>
                <a:sym typeface="Vista Sans OT Reg" pitchFamily="7" charset="0"/>
              </a:rPr>
              <a:t>, function() {</a:t>
            </a:r>
          </a:p>
          <a:p>
            <a:pPr>
              <a:defRPr/>
            </a:pPr>
            <a:endParaRPr lang="en-US" sz="2000" dirty="0">
              <a:solidFill>
                <a:schemeClr val="tx2">
                  <a:lumMod val="75000"/>
                </a:schemeClr>
              </a:solidFill>
              <a:latin typeface="Vista Sans OT Reg" pitchFamily="7" charset="0"/>
              <a:sym typeface="Vista Sans OT Reg" pitchFamily="7" charset="0"/>
            </a:endParaRPr>
          </a:p>
          <a:p>
            <a:pPr>
              <a:defRPr/>
            </a:pPr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Vista Sans OT Reg" pitchFamily="7" charset="0"/>
                <a:sym typeface="Vista Sans OT Reg" pitchFamily="7" charset="0"/>
              </a:rPr>
              <a:t>          </a:t>
            </a:r>
            <a:r>
              <a:rPr lang="en-US" sz="2000" dirty="0">
                <a:solidFill>
                  <a:srgbClr val="E1AA47"/>
                </a:solidFill>
                <a:latin typeface="Vista Sans OT Reg" pitchFamily="7" charset="0"/>
                <a:sym typeface="Vista Sans OT Reg" pitchFamily="7" charset="0"/>
              </a:rPr>
              <a:t>// Swap in the new page’s content</a:t>
            </a:r>
          </a:p>
          <a:p>
            <a:pPr>
              <a:defRPr/>
            </a:pPr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Vista Sans OT Reg" pitchFamily="7" charset="0"/>
                <a:sym typeface="Vista Sans OT Reg" pitchFamily="7" charset="0"/>
              </a:rPr>
              <a:t>          $(‘#</a:t>
            </a:r>
            <a:r>
              <a:rPr lang="en-US" sz="2000" dirty="0" err="1">
                <a:solidFill>
                  <a:schemeClr val="tx2">
                    <a:lumMod val="75000"/>
                  </a:schemeClr>
                </a:solidFill>
                <a:latin typeface="Vista Sans OT Reg" pitchFamily="7" charset="0"/>
                <a:sym typeface="Vista Sans OT Reg" pitchFamily="7" charset="0"/>
              </a:rPr>
              <a:t>content’).html(</a:t>
            </a:r>
            <a:r>
              <a:rPr lang="en-US" sz="2000" dirty="0" err="1">
                <a:solidFill>
                  <a:srgbClr val="398382"/>
                </a:solidFill>
                <a:latin typeface="Vista Sans OT Reg" pitchFamily="7" charset="0"/>
                <a:sym typeface="Vista Sans OT Reg" pitchFamily="7" charset="0"/>
              </a:rPr>
              <a:t>payload</a:t>
            </a:r>
            <a:r>
              <a:rPr lang="en-US" sz="2000" dirty="0" err="1">
                <a:solidFill>
                  <a:schemeClr val="tx2">
                    <a:lumMod val="75000"/>
                  </a:schemeClr>
                </a:solidFill>
                <a:latin typeface="Vista Sans OT Reg" pitchFamily="7" charset="0"/>
                <a:sym typeface="Vista Sans OT Reg" pitchFamily="7" charset="0"/>
              </a:rPr>
              <a:t>.html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Vista Sans OT Reg" pitchFamily="7" charset="0"/>
                <a:sym typeface="Vista Sans OT Reg" pitchFamily="7" charset="0"/>
              </a:rPr>
              <a:t>)</a:t>
            </a:r>
          </a:p>
          <a:p>
            <a:pPr>
              <a:defRPr/>
            </a:pPr>
            <a:endParaRPr lang="en-US" sz="2000" dirty="0">
              <a:solidFill>
                <a:schemeClr val="tx2">
                  <a:lumMod val="75000"/>
                </a:schemeClr>
              </a:solidFill>
              <a:latin typeface="Vista Sans OT Reg" pitchFamily="7" charset="0"/>
              <a:sym typeface="Vista Sans OT Reg" pitchFamily="7" charset="0"/>
            </a:endParaRPr>
          </a:p>
          <a:p>
            <a:pPr>
              <a:defRPr/>
            </a:pPr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Vista Sans OT Reg" pitchFamily="7" charset="0"/>
                <a:sym typeface="Vista Sans OT Reg" pitchFamily="7" charset="0"/>
              </a:rPr>
              <a:t>          </a:t>
            </a:r>
            <a:r>
              <a:rPr lang="en-US" sz="2000" dirty="0">
                <a:solidFill>
                  <a:srgbClr val="E1AA47"/>
                </a:solidFill>
                <a:latin typeface="Vista Sans OT Reg" pitchFamily="7" charset="0"/>
                <a:sym typeface="Vista Sans OT Reg" pitchFamily="7" charset="0"/>
              </a:rPr>
              <a:t>// Execute the </a:t>
            </a:r>
            <a:r>
              <a:rPr lang="en-US" sz="2000" dirty="0" err="1">
                <a:solidFill>
                  <a:srgbClr val="E1AA47"/>
                </a:solidFill>
                <a:latin typeface="Vista Sans OT Reg" pitchFamily="7" charset="0"/>
                <a:sym typeface="Vista Sans OT Reg" pitchFamily="7" charset="0"/>
              </a:rPr>
              <a:t>onloadRegister’ed</a:t>
            </a:r>
            <a:r>
              <a:rPr lang="en-US" sz="2000" dirty="0">
                <a:solidFill>
                  <a:srgbClr val="E1AA47"/>
                </a:solidFill>
                <a:latin typeface="Vista Sans OT Reg" pitchFamily="7" charset="0"/>
                <a:sym typeface="Vista Sans OT Reg" pitchFamily="7" charset="0"/>
              </a:rPr>
              <a:t> </a:t>
            </a:r>
            <a:r>
              <a:rPr lang="en-US" sz="2000" dirty="0" err="1">
                <a:solidFill>
                  <a:srgbClr val="E1AA47"/>
                </a:solidFill>
                <a:latin typeface="Vista Sans OT Reg" pitchFamily="7" charset="0"/>
                <a:sym typeface="Vista Sans OT Reg" pitchFamily="7" charset="0"/>
              </a:rPr>
              <a:t>js</a:t>
            </a:r>
            <a:r>
              <a:rPr lang="en-US" sz="2000" dirty="0">
                <a:solidFill>
                  <a:srgbClr val="E1AA47"/>
                </a:solidFill>
                <a:latin typeface="Vista Sans OT Reg" pitchFamily="7" charset="0"/>
                <a:sym typeface="Vista Sans OT Reg" pitchFamily="7" charset="0"/>
              </a:rPr>
              <a:t> code </a:t>
            </a:r>
          </a:p>
          <a:p>
            <a:pPr>
              <a:defRPr/>
            </a:pPr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Vista Sans OT Reg" pitchFamily="7" charset="0"/>
                <a:sym typeface="Vista Sans OT Reg" pitchFamily="7" charset="0"/>
              </a:rPr>
              <a:t>         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Vista Sans OT Reg" pitchFamily="7" charset="0"/>
                <a:sym typeface="Vista Sans OT Reg" pitchFamily="7" charset="0"/>
              </a:rPr>
              <a:t> </a:t>
            </a:r>
            <a:r>
              <a:rPr lang="en-US" sz="2000" dirty="0" err="1">
                <a:solidFill>
                  <a:schemeClr val="tx2">
                    <a:lumMod val="75000"/>
                  </a:schemeClr>
                </a:solidFill>
                <a:latin typeface="Vista Sans OT Reg" pitchFamily="7" charset="0"/>
                <a:sym typeface="Vista Sans OT Reg" pitchFamily="7" charset="0"/>
              </a:rPr>
              <a:t>e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  <a:latin typeface="Vista Sans OT Reg" pitchFamily="7" charset="0"/>
                <a:sym typeface="Vista Sans OT Reg" pitchFamily="7" charset="0"/>
              </a:rPr>
              <a:t>xecute</a:t>
            </a:r>
            <a:r>
              <a:rPr lang="en-US" sz="2000" dirty="0" err="1">
                <a:solidFill>
                  <a:schemeClr val="tx2">
                    <a:lumMod val="75000"/>
                  </a:schemeClr>
                </a:solidFill>
                <a:latin typeface="Vista Sans OT Reg" pitchFamily="7" charset="0"/>
                <a:sym typeface="Vista Sans OT Reg" pitchFamily="7" charset="0"/>
              </a:rPr>
              <a:t>(</a:t>
            </a:r>
            <a:r>
              <a:rPr lang="en-US" sz="2000" dirty="0" err="1">
                <a:solidFill>
                  <a:srgbClr val="398382"/>
                </a:solidFill>
                <a:latin typeface="Vista Sans OT Reg" pitchFamily="7" charset="0"/>
                <a:sym typeface="Vista Sans OT Reg" pitchFamily="7" charset="0"/>
              </a:rPr>
              <a:t>payload</a:t>
            </a:r>
            <a:r>
              <a:rPr lang="en-US" sz="2000" dirty="0" err="1">
                <a:solidFill>
                  <a:schemeClr val="tx2">
                    <a:lumMod val="75000"/>
                  </a:schemeClr>
                </a:solidFill>
                <a:latin typeface="Vista Sans OT Reg" pitchFamily="7" charset="0"/>
                <a:sym typeface="Vista Sans OT Reg" pitchFamily="7" charset="0"/>
              </a:rPr>
              <a:t>.onload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Vista Sans OT Reg" pitchFamily="7" charset="0"/>
                <a:sym typeface="Vista Sans OT Reg" pitchFamily="7" charset="0"/>
              </a:rPr>
              <a:t>)</a:t>
            </a:r>
          </a:p>
          <a:p>
            <a:pPr>
              <a:defRPr/>
            </a:pPr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Vista Sans OT Reg" pitchFamily="7" charset="0"/>
                <a:sym typeface="Vista Sans OT Reg" pitchFamily="7" charset="0"/>
              </a:rPr>
              <a:t>      });</a:t>
            </a:r>
          </a:p>
          <a:p>
            <a:pPr>
              <a:defRPr/>
            </a:pPr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Vista Sans OT Reg" pitchFamily="7" charset="0"/>
                <a:sym typeface="Vista Sans OT Reg" pitchFamily="7" charset="0"/>
              </a:rPr>
              <a:t>   }</a:t>
            </a:r>
          </a:p>
          <a:p>
            <a:pPr>
              <a:defRPr/>
            </a:pPr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Vista Sans OT Reg" pitchFamily="7" charset="0"/>
                <a:sym typeface="Vista Sans OT Reg" pitchFamily="7" charset="0"/>
              </a:rPr>
              <a:t>});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 txBox="1">
            <a:spLocks noChangeArrowheads="1"/>
          </p:cNvSpPr>
          <p:nvPr/>
        </p:nvSpPr>
        <p:spPr bwMode="auto">
          <a:xfrm>
            <a:off x="787400" y="647700"/>
            <a:ext cx="11417300" cy="660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eaLnBrk="0" hangingPunct="0">
              <a:lnSpc>
                <a:spcPct val="90000"/>
              </a:lnSpc>
            </a:pPr>
            <a:r>
              <a:rPr lang="en-US" sz="4600">
                <a:solidFill>
                  <a:schemeClr val="tx1"/>
                </a:solidFill>
                <a:latin typeface="Vista Sans OT Medium" pitchFamily="-112" charset="0"/>
                <a:ea typeface="ヒラギノ角ゴ ProN W6" charset="-128"/>
                <a:cs typeface="ヒラギノ角ゴ ProN W6" charset="-128"/>
                <a:sym typeface="Vista Sans OT Medium" pitchFamily="-112" charset="0"/>
              </a:rPr>
              <a:t>HistoryManager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788988" y="1323975"/>
            <a:ext cx="11580812" cy="51784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marL="342900" indent="-342900" eaLnBrk="0" hangingPunct="0">
              <a:spcBef>
                <a:spcPts val="3300"/>
              </a:spcBef>
              <a:defRPr/>
            </a:pPr>
            <a:r>
              <a:rPr lang="en-US" sz="3400" kern="0" dirty="0">
                <a:solidFill>
                  <a:srgbClr val="7183B2"/>
                </a:solidFill>
                <a:latin typeface="Vista Sans OT Reg" pitchFamily="7" charset="0"/>
                <a:sym typeface="Vista Sans OT Medium" pitchFamily="7" charset="0"/>
              </a:rPr>
              <a:t>Enable ‘Back/Forward’ buttons for AJAX requests</a:t>
            </a:r>
            <a:endParaRPr lang="en-US" kern="0" dirty="0">
              <a:solidFill>
                <a:schemeClr val="tx1"/>
              </a:solidFill>
              <a:latin typeface="Vista Sans OT Reg" pitchFamily="7" charset="0"/>
              <a:sym typeface="Vista Sans OT Reg" pitchFamily="7" charset="0"/>
            </a:endParaRPr>
          </a:p>
          <a:p>
            <a:pPr marL="214313" lvl="1" indent="-214313" eaLnBrk="0" hangingPunct="0">
              <a:lnSpc>
                <a:spcPct val="110000"/>
              </a:lnSpc>
              <a:spcBef>
                <a:spcPts val="1700"/>
              </a:spcBef>
              <a:buClr>
                <a:srgbClr val="415995"/>
              </a:buClr>
              <a:buSzPct val="64000"/>
              <a:buFont typeface="Lucida Grande" pitchFamily="-112" charset="0"/>
              <a:buChar char="▪"/>
              <a:defRPr/>
            </a:pPr>
            <a:r>
              <a:rPr lang="en-US" kern="0" dirty="0">
                <a:solidFill>
                  <a:schemeClr val="tx1"/>
                </a:solidFill>
                <a:latin typeface="Vista Sans OT Reg" pitchFamily="7" charset="0"/>
                <a:sym typeface="Vista Sans OT Reg" pitchFamily="7" charset="0"/>
              </a:rPr>
              <a:t>Set target page URL as the fragment of the </a:t>
            </a:r>
            <a:r>
              <a:rPr lang="en-US" kern="0" dirty="0" smtClean="0">
                <a:solidFill>
                  <a:schemeClr val="tx1"/>
                </a:solidFill>
                <a:latin typeface="Vista Sans OT Reg" pitchFamily="7" charset="0"/>
                <a:sym typeface="Vista Sans OT Reg" pitchFamily="7" charset="0"/>
              </a:rPr>
              <a:t>URL</a:t>
            </a:r>
          </a:p>
          <a:p>
            <a:pPr marL="671513" lvl="2" indent="-214313" eaLnBrk="0" hangingPunct="0">
              <a:lnSpc>
                <a:spcPct val="110000"/>
              </a:lnSpc>
              <a:spcBef>
                <a:spcPts val="1700"/>
              </a:spcBef>
              <a:buClr>
                <a:srgbClr val="415995"/>
              </a:buClr>
              <a:buSzPct val="64000"/>
              <a:buFont typeface="Lucida Grande" pitchFamily="-112" charset="0"/>
              <a:buChar char="▪"/>
              <a:defRPr/>
            </a:pPr>
            <a:r>
              <a:rPr lang="en-US" kern="0" dirty="0" smtClean="0">
                <a:solidFill>
                  <a:schemeClr val="tx1"/>
                </a:solidFill>
                <a:latin typeface="Vista Sans OT Reg" pitchFamily="7" charset="0"/>
                <a:sym typeface="Vista Sans OT Reg" pitchFamily="7" charset="0"/>
              </a:rPr>
              <a:t>http://</a:t>
            </a:r>
            <a:r>
              <a:rPr lang="en-US" kern="0" dirty="0" err="1" smtClean="0">
                <a:solidFill>
                  <a:schemeClr val="tx1"/>
                </a:solidFill>
                <a:latin typeface="Vista Sans OT Reg" pitchFamily="7" charset="0"/>
                <a:sym typeface="Vista Sans OT Reg" pitchFamily="7" charset="0"/>
              </a:rPr>
              <a:t>www.facebook.com/home.php</a:t>
            </a:r>
            <a:endParaRPr lang="en-US" kern="0" dirty="0" smtClean="0">
              <a:solidFill>
                <a:schemeClr val="tx1"/>
              </a:solidFill>
              <a:latin typeface="Vista Sans OT Reg" pitchFamily="7" charset="0"/>
              <a:sym typeface="Vista Sans OT Reg" pitchFamily="7" charset="0"/>
            </a:endParaRPr>
          </a:p>
          <a:p>
            <a:pPr marL="671513" lvl="2" indent="-214313" eaLnBrk="0" hangingPunct="0">
              <a:lnSpc>
                <a:spcPct val="110000"/>
              </a:lnSpc>
              <a:spcBef>
                <a:spcPts val="1700"/>
              </a:spcBef>
              <a:buClr>
                <a:srgbClr val="415995"/>
              </a:buClr>
              <a:buSzPct val="64000"/>
              <a:buFont typeface="Lucida Grande" pitchFamily="-112" charset="0"/>
              <a:buChar char="▪"/>
              <a:defRPr/>
            </a:pPr>
            <a:r>
              <a:rPr lang="en-US" kern="0" dirty="0" smtClean="0">
                <a:solidFill>
                  <a:schemeClr val="tx1"/>
                </a:solidFill>
                <a:latin typeface="Vista Sans OT Reg" pitchFamily="7" charset="0"/>
                <a:sym typeface="Vista Sans OT Reg" pitchFamily="7" charset="0"/>
              </a:rPr>
              <a:t>http://</a:t>
            </a:r>
            <a:r>
              <a:rPr lang="en-US" kern="0" dirty="0" err="1" smtClean="0">
                <a:solidFill>
                  <a:schemeClr val="tx1"/>
                </a:solidFill>
                <a:latin typeface="Vista Sans OT Reg" pitchFamily="7" charset="0"/>
                <a:sym typeface="Vista Sans OT Reg" pitchFamily="7" charset="0"/>
              </a:rPr>
              <a:t>www.facebook.com/home.php#</a:t>
            </a:r>
            <a:r>
              <a:rPr lang="en-US" kern="0" dirty="0" err="1" smtClean="0">
                <a:solidFill>
                  <a:srgbClr val="FF0000"/>
                </a:solidFill>
                <a:latin typeface="Vista Sans OT Reg" pitchFamily="7" charset="0"/>
                <a:sym typeface="Vista Sans OT Reg" pitchFamily="7" charset="0"/>
              </a:rPr>
              <a:t>/cjiang?ref</a:t>
            </a:r>
            <a:r>
              <a:rPr lang="en-US" kern="0" dirty="0" smtClean="0">
                <a:solidFill>
                  <a:srgbClr val="FF0000"/>
                </a:solidFill>
                <a:latin typeface="Vista Sans OT Reg" pitchFamily="7" charset="0"/>
                <a:sym typeface="Vista Sans OT Reg" pitchFamily="7" charset="0"/>
              </a:rPr>
              <a:t>=profile</a:t>
            </a:r>
          </a:p>
          <a:p>
            <a:pPr marL="671513" lvl="2" indent="-214313" eaLnBrk="0" hangingPunct="0">
              <a:lnSpc>
                <a:spcPct val="110000"/>
              </a:lnSpc>
              <a:spcBef>
                <a:spcPts val="1700"/>
              </a:spcBef>
              <a:buClr>
                <a:srgbClr val="415995"/>
              </a:buClr>
              <a:buSzPct val="64000"/>
              <a:buFont typeface="Lucida Grande" pitchFamily="-112" charset="0"/>
              <a:buChar char="▪"/>
              <a:defRPr/>
            </a:pPr>
            <a:r>
              <a:rPr lang="en-US" kern="0" dirty="0" smtClean="0">
                <a:solidFill>
                  <a:schemeClr val="tx1"/>
                </a:solidFill>
                <a:latin typeface="Vista Sans OT Reg" pitchFamily="7" charset="0"/>
                <a:sym typeface="Vista Sans OT Reg" pitchFamily="7" charset="0"/>
              </a:rPr>
              <a:t>http://</a:t>
            </a:r>
            <a:r>
              <a:rPr lang="en-US" kern="0" dirty="0" err="1" smtClean="0">
                <a:solidFill>
                  <a:schemeClr val="tx1"/>
                </a:solidFill>
                <a:latin typeface="Vista Sans OT Reg" pitchFamily="7" charset="0"/>
                <a:sym typeface="Vista Sans OT Reg" pitchFamily="7" charset="0"/>
              </a:rPr>
              <a:t>www.facebook.com/home.php</a:t>
            </a:r>
            <a:r>
              <a:rPr lang="en-US" kern="0" dirty="0" err="1" smtClean="0">
                <a:latin typeface="Vista Sans OT Reg" pitchFamily="7" charset="0"/>
                <a:sym typeface="Vista Sans OT Reg" pitchFamily="7" charset="0"/>
              </a:rPr>
              <a:t>#</a:t>
            </a:r>
            <a:r>
              <a:rPr lang="en-US" kern="0" dirty="0" err="1" smtClean="0">
                <a:solidFill>
                  <a:srgbClr val="FF0000"/>
                </a:solidFill>
                <a:latin typeface="Vista Sans OT Reg" pitchFamily="7" charset="0"/>
                <a:sym typeface="Vista Sans OT Reg" pitchFamily="7" charset="0"/>
              </a:rPr>
              <a:t>/friends/?ref</a:t>
            </a:r>
            <a:r>
              <a:rPr lang="en-US" kern="0" dirty="0" smtClean="0">
                <a:solidFill>
                  <a:srgbClr val="FF0000"/>
                </a:solidFill>
                <a:latin typeface="Vista Sans OT Reg" pitchFamily="7" charset="0"/>
                <a:sym typeface="Vista Sans OT Reg" pitchFamily="7" charset="0"/>
              </a:rPr>
              <a:t>=</a:t>
            </a:r>
            <a:r>
              <a:rPr lang="en-US" kern="0" dirty="0" err="1" smtClean="0">
                <a:solidFill>
                  <a:srgbClr val="FF0000"/>
                </a:solidFill>
                <a:latin typeface="Vista Sans OT Reg" pitchFamily="7" charset="0"/>
                <a:sym typeface="Vista Sans OT Reg" pitchFamily="7" charset="0"/>
              </a:rPr>
              <a:t>tn</a:t>
            </a:r>
            <a:endParaRPr lang="en-US" kern="0" dirty="0" smtClean="0">
              <a:solidFill>
                <a:srgbClr val="FF0000"/>
              </a:solidFill>
              <a:latin typeface="Vista Sans OT Reg" pitchFamily="7" charset="0"/>
              <a:sym typeface="Vista Sans OT Reg" pitchFamily="7" charset="0"/>
            </a:endParaRPr>
          </a:p>
          <a:p>
            <a:pPr marL="214313" lvl="1" indent="-214313" eaLnBrk="0" hangingPunct="0">
              <a:lnSpc>
                <a:spcPct val="110000"/>
              </a:lnSpc>
              <a:spcBef>
                <a:spcPts val="1700"/>
              </a:spcBef>
              <a:buClr>
                <a:srgbClr val="415995"/>
              </a:buClr>
              <a:buSzPct val="64000"/>
              <a:buFont typeface="Lucida Grande" pitchFamily="-112" charset="0"/>
              <a:buChar char="▪"/>
              <a:defRPr/>
            </a:pPr>
            <a:endParaRPr lang="en-US" kern="0" dirty="0">
              <a:solidFill>
                <a:schemeClr val="tx1"/>
              </a:solidFill>
              <a:latin typeface="Vista Sans OT Reg" pitchFamily="7" charset="0"/>
              <a:sym typeface="Vista Sans OT Reg" pitchFamily="7" charset="0"/>
            </a:endParaRPr>
          </a:p>
          <a:p>
            <a:pPr marL="687388" lvl="3" indent="-174625" eaLnBrk="0" hangingPunct="0">
              <a:lnSpc>
                <a:spcPct val="110000"/>
              </a:lnSpc>
              <a:spcBef>
                <a:spcPts val="1400"/>
              </a:spcBef>
              <a:buClr>
                <a:srgbClr val="888888"/>
              </a:buClr>
              <a:buSzPct val="54000"/>
              <a:buFont typeface="Lucida Grande" pitchFamily="-112" charset="0"/>
              <a:buChar char="▪"/>
              <a:defRPr/>
            </a:pPr>
            <a:endParaRPr lang="en-US" kern="0" dirty="0">
              <a:solidFill>
                <a:schemeClr val="tx1"/>
              </a:solidFill>
              <a:latin typeface="Vista Sans OT Reg" pitchFamily="7" charset="0"/>
              <a:sym typeface="Vista Sans OT Reg" pitchFamily="7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 txBox="1">
            <a:spLocks noChangeArrowheads="1"/>
          </p:cNvSpPr>
          <p:nvPr/>
        </p:nvSpPr>
        <p:spPr bwMode="auto">
          <a:xfrm>
            <a:off x="787400" y="647700"/>
            <a:ext cx="11417300" cy="660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eaLnBrk="0" hangingPunct="0">
              <a:lnSpc>
                <a:spcPct val="90000"/>
              </a:lnSpc>
            </a:pPr>
            <a:r>
              <a:rPr lang="en-US" sz="4600">
                <a:solidFill>
                  <a:schemeClr val="tx1"/>
                </a:solidFill>
                <a:latin typeface="Vista Sans OT Medium" pitchFamily="-112" charset="0"/>
                <a:ea typeface="ヒラギノ角ゴ ProN W6" charset="-128"/>
                <a:cs typeface="ヒラギノ角ゴ ProN W6" charset="-128"/>
                <a:sym typeface="Vista Sans OT Medium" pitchFamily="-112" charset="0"/>
              </a:rPr>
              <a:t>Bootloader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788988" y="1323975"/>
            <a:ext cx="11580812" cy="51784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marL="342900" indent="-342900" eaLnBrk="0" hangingPunct="0">
              <a:spcBef>
                <a:spcPts val="3300"/>
              </a:spcBef>
              <a:defRPr/>
            </a:pPr>
            <a:r>
              <a:rPr lang="en-US" sz="3400" kern="0" dirty="0">
                <a:solidFill>
                  <a:srgbClr val="7183B2"/>
                </a:solidFill>
                <a:latin typeface="Vista Sans OT Reg" pitchFamily="7" charset="0"/>
                <a:sym typeface="Vista Sans OT Medium" pitchFamily="7" charset="0"/>
              </a:rPr>
              <a:t>Load static resources via ‘script’, ‘link’ tag injection</a:t>
            </a:r>
          </a:p>
          <a:p>
            <a:pPr marL="342900" indent="-342900" eaLnBrk="0" hangingPunct="0">
              <a:spcBef>
                <a:spcPts val="3300"/>
              </a:spcBef>
              <a:defRPr/>
            </a:pPr>
            <a:endParaRPr lang="en-US" sz="3400" kern="0" dirty="0">
              <a:solidFill>
                <a:srgbClr val="7183B2"/>
              </a:solidFill>
              <a:latin typeface="Vista Sans OT Reg" pitchFamily="7" charset="0"/>
              <a:sym typeface="Vista Sans OT Medium" pitchFamily="7" charset="0"/>
            </a:endParaRPr>
          </a:p>
          <a:p>
            <a:pPr marL="214313" lvl="1" indent="-214313" eaLnBrk="0" hangingPunct="0">
              <a:lnSpc>
                <a:spcPct val="110000"/>
              </a:lnSpc>
              <a:spcBef>
                <a:spcPts val="1700"/>
              </a:spcBef>
              <a:buClr>
                <a:srgbClr val="415995"/>
              </a:buClr>
              <a:buSzPct val="64000"/>
              <a:buFont typeface="Lucida Grande" pitchFamily="-112" charset="0"/>
              <a:buChar char="▪"/>
              <a:defRPr/>
            </a:pPr>
            <a:endParaRPr lang="en-US" kern="0" dirty="0">
              <a:solidFill>
                <a:schemeClr val="tx1"/>
              </a:solidFill>
              <a:latin typeface="Vista Sans OT Reg" pitchFamily="7" charset="0"/>
              <a:sym typeface="Vista Sans OT Reg" pitchFamily="7" charset="0"/>
            </a:endParaRPr>
          </a:p>
          <a:p>
            <a:pPr marL="687388" lvl="3" indent="-174625" eaLnBrk="0" hangingPunct="0">
              <a:lnSpc>
                <a:spcPct val="110000"/>
              </a:lnSpc>
              <a:spcBef>
                <a:spcPts val="1400"/>
              </a:spcBef>
              <a:buClr>
                <a:srgbClr val="888888"/>
              </a:buClr>
              <a:buSzPct val="54000"/>
              <a:buFont typeface="Lucida Grande" pitchFamily="-112" charset="0"/>
              <a:buChar char="▪"/>
              <a:defRPr/>
            </a:pPr>
            <a:endParaRPr lang="en-US" kern="0" dirty="0">
              <a:solidFill>
                <a:schemeClr val="tx1"/>
              </a:solidFill>
              <a:latin typeface="Vista Sans OT Reg" pitchFamily="7" charset="0"/>
              <a:sym typeface="Vista Sans OT Reg" pitchFamily="7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11400" y="1930400"/>
            <a:ext cx="7848600" cy="5940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000" dirty="0" smtClean="0">
                <a:latin typeface="Vista Sans OT Reg" pitchFamily="7" charset="0"/>
                <a:sym typeface="Vista Sans OT Reg" pitchFamily="7" charset="0"/>
              </a:rPr>
              <a:t>function </a:t>
            </a:r>
            <a:r>
              <a:rPr lang="en-US" sz="2000" dirty="0" err="1" smtClean="0">
                <a:latin typeface="Vista Sans OT Reg" pitchFamily="7" charset="0"/>
                <a:sym typeface="Vista Sans OT Reg" pitchFamily="7" charset="0"/>
              </a:rPr>
              <a:t>requestResource(</a:t>
            </a:r>
            <a:r>
              <a:rPr lang="en-US" sz="2000" dirty="0" err="1">
                <a:latin typeface="Vista Sans OT Reg" pitchFamily="7" charset="0"/>
                <a:sym typeface="Vista Sans OT Reg" pitchFamily="7" charset="0"/>
              </a:rPr>
              <a:t>type</a:t>
            </a:r>
            <a:r>
              <a:rPr lang="en-US" sz="2000" dirty="0">
                <a:latin typeface="Vista Sans OT Reg" pitchFamily="7" charset="0"/>
                <a:sym typeface="Vista Sans OT Reg" pitchFamily="7" charset="0"/>
              </a:rPr>
              <a:t>, source) {</a:t>
            </a:r>
          </a:p>
          <a:p>
            <a:pPr>
              <a:defRPr/>
            </a:pPr>
            <a:r>
              <a:rPr lang="en-US" sz="2000" dirty="0">
                <a:latin typeface="Vista Sans OT Reg" pitchFamily="7" charset="0"/>
                <a:sym typeface="Vista Sans OT Reg" pitchFamily="7" charset="0"/>
              </a:rPr>
              <a:t>    </a:t>
            </a:r>
            <a:r>
              <a:rPr lang="en-US" sz="2000" dirty="0" err="1">
                <a:latin typeface="Vista Sans OT Reg" pitchFamily="7" charset="0"/>
                <a:sym typeface="Vista Sans OT Reg" pitchFamily="7" charset="0"/>
              </a:rPr>
              <a:t>var</a:t>
            </a:r>
            <a:r>
              <a:rPr lang="en-US" sz="2000" dirty="0">
                <a:latin typeface="Vista Sans OT Reg" pitchFamily="7" charset="0"/>
                <a:sym typeface="Vista Sans OT Reg" pitchFamily="7" charset="0"/>
              </a:rPr>
              <a:t> </a:t>
            </a:r>
            <a:r>
              <a:rPr lang="en-US" sz="2000" dirty="0" err="1">
                <a:latin typeface="Vista Sans OT Reg" pitchFamily="7" charset="0"/>
                <a:sym typeface="Vista Sans OT Reg" pitchFamily="7" charset="0"/>
              </a:rPr>
              <a:t>h</a:t>
            </a:r>
            <a:r>
              <a:rPr lang="en-US" sz="2000" dirty="0">
                <a:latin typeface="Vista Sans OT Reg" pitchFamily="7" charset="0"/>
                <a:sym typeface="Vista Sans OT Reg" pitchFamily="7" charset="0"/>
              </a:rPr>
              <a:t> = document.getElementsByTagName('head')[0];</a:t>
            </a:r>
          </a:p>
          <a:p>
            <a:pPr>
              <a:defRPr/>
            </a:pPr>
            <a:r>
              <a:rPr lang="en-US" sz="2000" dirty="0">
                <a:latin typeface="Vista Sans OT Reg" pitchFamily="7" charset="0"/>
                <a:sym typeface="Vista Sans OT Reg" pitchFamily="7" charset="0"/>
              </a:rPr>
              <a:t>       switch (type) {</a:t>
            </a:r>
          </a:p>
          <a:p>
            <a:pPr>
              <a:defRPr/>
            </a:pPr>
            <a:r>
              <a:rPr lang="en-US" sz="2000" dirty="0">
                <a:latin typeface="Vista Sans OT Reg" pitchFamily="7" charset="0"/>
                <a:sym typeface="Vista Sans OT Reg" pitchFamily="7" charset="0"/>
              </a:rPr>
              <a:t>         case '</a:t>
            </a:r>
            <a:r>
              <a:rPr lang="en-US" sz="2000" dirty="0" err="1">
                <a:solidFill>
                  <a:schemeClr val="accent4"/>
                </a:solidFill>
                <a:latin typeface="Vista Sans OT Reg" pitchFamily="7" charset="0"/>
                <a:sym typeface="Vista Sans OT Reg" pitchFamily="7" charset="0"/>
              </a:rPr>
              <a:t>js</a:t>
            </a:r>
            <a:r>
              <a:rPr lang="en-US" sz="2000" dirty="0">
                <a:latin typeface="Vista Sans OT Reg" pitchFamily="7" charset="0"/>
                <a:sym typeface="Vista Sans OT Reg" pitchFamily="7" charset="0"/>
              </a:rPr>
              <a:t>':</a:t>
            </a:r>
          </a:p>
          <a:p>
            <a:pPr>
              <a:defRPr/>
            </a:pPr>
            <a:r>
              <a:rPr lang="en-US" sz="2000" dirty="0">
                <a:latin typeface="Vista Sans OT Reg" pitchFamily="7" charset="0"/>
                <a:sym typeface="Vista Sans OT Reg" pitchFamily="7" charset="0"/>
              </a:rPr>
              <a:t>            </a:t>
            </a:r>
            <a:r>
              <a:rPr lang="en-US" sz="2000" dirty="0" err="1">
                <a:latin typeface="Vista Sans OT Reg" pitchFamily="7" charset="0"/>
                <a:sym typeface="Vista Sans OT Reg" pitchFamily="7" charset="0"/>
              </a:rPr>
              <a:t>var</a:t>
            </a:r>
            <a:r>
              <a:rPr lang="en-US" sz="2000" dirty="0">
                <a:latin typeface="Vista Sans OT Reg" pitchFamily="7" charset="0"/>
                <a:sym typeface="Vista Sans OT Reg" pitchFamily="7" charset="0"/>
              </a:rPr>
              <a:t> script  = </a:t>
            </a:r>
            <a:r>
              <a:rPr lang="en-US" sz="2000" dirty="0" err="1">
                <a:latin typeface="Vista Sans OT Reg" pitchFamily="7" charset="0"/>
                <a:sym typeface="Vista Sans OT Reg" pitchFamily="7" charset="0"/>
              </a:rPr>
              <a:t>document.createElement('</a:t>
            </a:r>
            <a:r>
              <a:rPr lang="en-US" sz="2000" dirty="0" err="1">
                <a:solidFill>
                  <a:schemeClr val="accent1"/>
                </a:solidFill>
                <a:latin typeface="Vista Sans OT Reg" pitchFamily="7" charset="0"/>
                <a:sym typeface="Vista Sans OT Reg" pitchFamily="7" charset="0"/>
              </a:rPr>
              <a:t>script</a:t>
            </a:r>
            <a:r>
              <a:rPr lang="en-US" sz="2000" dirty="0">
                <a:latin typeface="Vista Sans OT Reg" pitchFamily="7" charset="0"/>
                <a:sym typeface="Vista Sans OT Reg" pitchFamily="7" charset="0"/>
              </a:rPr>
              <a:t>');</a:t>
            </a:r>
          </a:p>
          <a:p>
            <a:pPr>
              <a:defRPr/>
            </a:pPr>
            <a:r>
              <a:rPr lang="en-US" sz="2000" dirty="0">
                <a:latin typeface="Vista Sans OT Reg" pitchFamily="7" charset="0"/>
                <a:sym typeface="Vista Sans OT Reg" pitchFamily="7" charset="0"/>
              </a:rPr>
              <a:t>            </a:t>
            </a:r>
            <a:r>
              <a:rPr lang="en-US" sz="2000" dirty="0" err="1">
                <a:latin typeface="Vista Sans OT Reg" pitchFamily="7" charset="0"/>
                <a:sym typeface="Vista Sans OT Reg" pitchFamily="7" charset="0"/>
              </a:rPr>
              <a:t>script.src</a:t>
            </a:r>
            <a:r>
              <a:rPr lang="en-US" sz="2000" dirty="0">
                <a:latin typeface="Vista Sans OT Reg" pitchFamily="7" charset="0"/>
                <a:sym typeface="Vista Sans OT Reg" pitchFamily="7" charset="0"/>
              </a:rPr>
              <a:t>  = source;</a:t>
            </a:r>
          </a:p>
          <a:p>
            <a:pPr>
              <a:defRPr/>
            </a:pPr>
            <a:r>
              <a:rPr lang="en-US" sz="2000" dirty="0">
                <a:latin typeface="Vista Sans OT Reg" pitchFamily="7" charset="0"/>
                <a:sym typeface="Vista Sans OT Reg" pitchFamily="7" charset="0"/>
              </a:rPr>
              <a:t>            </a:t>
            </a:r>
            <a:r>
              <a:rPr lang="en-US" sz="2000" dirty="0" err="1">
                <a:latin typeface="Vista Sans OT Reg" pitchFamily="7" charset="0"/>
                <a:sym typeface="Vista Sans OT Reg" pitchFamily="7" charset="0"/>
              </a:rPr>
              <a:t>script.type</a:t>
            </a:r>
            <a:r>
              <a:rPr lang="en-US" sz="2000" dirty="0">
                <a:latin typeface="Vista Sans OT Reg" pitchFamily="7" charset="0"/>
                <a:sym typeface="Vista Sans OT Reg" pitchFamily="7" charset="0"/>
              </a:rPr>
              <a:t> = 'text/</a:t>
            </a:r>
            <a:r>
              <a:rPr lang="en-US" sz="2000" dirty="0" err="1">
                <a:latin typeface="Vista Sans OT Reg" pitchFamily="7" charset="0"/>
                <a:sym typeface="Vista Sans OT Reg" pitchFamily="7" charset="0"/>
              </a:rPr>
              <a:t>javascript</a:t>
            </a:r>
            <a:r>
              <a:rPr lang="en-US" sz="2000" dirty="0">
                <a:latin typeface="Vista Sans OT Reg" pitchFamily="7" charset="0"/>
                <a:sym typeface="Vista Sans OT Reg" pitchFamily="7" charset="0"/>
              </a:rPr>
              <a:t>';</a:t>
            </a:r>
          </a:p>
          <a:p>
            <a:pPr>
              <a:defRPr/>
            </a:pPr>
            <a:r>
              <a:rPr lang="en-US" sz="2000" dirty="0">
                <a:latin typeface="Vista Sans OT Reg" pitchFamily="7" charset="0"/>
                <a:sym typeface="Vista Sans OT Reg" pitchFamily="7" charset="0"/>
              </a:rPr>
              <a:t>            </a:t>
            </a:r>
            <a:r>
              <a:rPr lang="en-US" sz="2000" dirty="0" err="1">
                <a:latin typeface="Vista Sans OT Reg" pitchFamily="7" charset="0"/>
                <a:sym typeface="Vista Sans OT Reg" pitchFamily="7" charset="0"/>
              </a:rPr>
              <a:t>h.appendChild(script</a:t>
            </a:r>
            <a:r>
              <a:rPr lang="en-US" sz="2000" dirty="0">
                <a:latin typeface="Vista Sans OT Reg" pitchFamily="7" charset="0"/>
                <a:sym typeface="Vista Sans OT Reg" pitchFamily="7" charset="0"/>
              </a:rPr>
              <a:t>);</a:t>
            </a:r>
          </a:p>
          <a:p>
            <a:pPr>
              <a:defRPr/>
            </a:pPr>
            <a:r>
              <a:rPr lang="en-US" sz="2000" dirty="0">
                <a:latin typeface="Vista Sans OT Reg" pitchFamily="7" charset="0"/>
                <a:sym typeface="Vista Sans OT Reg" pitchFamily="7" charset="0"/>
              </a:rPr>
              <a:t>            break;</a:t>
            </a:r>
          </a:p>
          <a:p>
            <a:pPr>
              <a:defRPr/>
            </a:pPr>
            <a:r>
              <a:rPr lang="en-US" sz="2000" dirty="0">
                <a:latin typeface="Vista Sans OT Reg" pitchFamily="7" charset="0"/>
                <a:sym typeface="Vista Sans OT Reg" pitchFamily="7" charset="0"/>
              </a:rPr>
              <a:t>      case '</a:t>
            </a:r>
            <a:r>
              <a:rPr lang="en-US" sz="2000" dirty="0" err="1">
                <a:solidFill>
                  <a:srgbClr val="CF723B"/>
                </a:solidFill>
                <a:latin typeface="Vista Sans OT Reg" pitchFamily="7" charset="0"/>
                <a:sym typeface="Vista Sans OT Reg" pitchFamily="7" charset="0"/>
              </a:rPr>
              <a:t>css</a:t>
            </a:r>
            <a:r>
              <a:rPr lang="en-US" sz="2000" dirty="0">
                <a:latin typeface="Vista Sans OT Reg" pitchFamily="7" charset="0"/>
                <a:sym typeface="Vista Sans OT Reg" pitchFamily="7" charset="0"/>
              </a:rPr>
              <a:t>':</a:t>
            </a:r>
          </a:p>
          <a:p>
            <a:pPr>
              <a:defRPr/>
            </a:pPr>
            <a:r>
              <a:rPr lang="en-US" sz="2000" dirty="0">
                <a:latin typeface="Vista Sans OT Reg" pitchFamily="7" charset="0"/>
                <a:sym typeface="Vista Sans OT Reg" pitchFamily="7" charset="0"/>
              </a:rPr>
              <a:t>            </a:t>
            </a:r>
            <a:r>
              <a:rPr lang="en-US" sz="2000" dirty="0" err="1">
                <a:latin typeface="Vista Sans OT Reg" pitchFamily="7" charset="0"/>
                <a:sym typeface="Vista Sans OT Reg" pitchFamily="7" charset="0"/>
              </a:rPr>
              <a:t>var</a:t>
            </a:r>
            <a:r>
              <a:rPr lang="en-US" sz="2000" dirty="0">
                <a:latin typeface="Vista Sans OT Reg" pitchFamily="7" charset="0"/>
                <a:sym typeface="Vista Sans OT Reg" pitchFamily="7" charset="0"/>
              </a:rPr>
              <a:t> link    = </a:t>
            </a:r>
            <a:r>
              <a:rPr lang="en-US" sz="2000" dirty="0" err="1">
                <a:latin typeface="Vista Sans OT Reg" pitchFamily="7" charset="0"/>
                <a:sym typeface="Vista Sans OT Reg" pitchFamily="7" charset="0"/>
              </a:rPr>
              <a:t>document.createElement('</a:t>
            </a:r>
            <a:r>
              <a:rPr lang="en-US" sz="2000" dirty="0" err="1">
                <a:solidFill>
                  <a:srgbClr val="398382"/>
                </a:solidFill>
                <a:latin typeface="Vista Sans OT Reg" pitchFamily="7" charset="0"/>
                <a:sym typeface="Vista Sans OT Reg" pitchFamily="7" charset="0"/>
              </a:rPr>
              <a:t>link</a:t>
            </a:r>
            <a:r>
              <a:rPr lang="en-US" sz="2000" dirty="0">
                <a:latin typeface="Vista Sans OT Reg" pitchFamily="7" charset="0"/>
                <a:sym typeface="Vista Sans OT Reg" pitchFamily="7" charset="0"/>
              </a:rPr>
              <a:t>');</a:t>
            </a:r>
          </a:p>
          <a:p>
            <a:pPr>
              <a:defRPr/>
            </a:pPr>
            <a:r>
              <a:rPr lang="en-US" sz="2000" dirty="0">
                <a:latin typeface="Vista Sans OT Reg" pitchFamily="7" charset="0"/>
                <a:sym typeface="Vista Sans OT Reg" pitchFamily="7" charset="0"/>
              </a:rPr>
              <a:t>            </a:t>
            </a:r>
            <a:r>
              <a:rPr lang="en-US" sz="2000" dirty="0" err="1">
                <a:latin typeface="Vista Sans OT Reg" pitchFamily="7" charset="0"/>
                <a:sym typeface="Vista Sans OT Reg" pitchFamily="7" charset="0"/>
              </a:rPr>
              <a:t>link.rel</a:t>
            </a:r>
            <a:r>
              <a:rPr lang="en-US" sz="2000" dirty="0">
                <a:latin typeface="Vista Sans OT Reg" pitchFamily="7" charset="0"/>
                <a:sym typeface="Vista Sans OT Reg" pitchFamily="7" charset="0"/>
              </a:rPr>
              <a:t>    = "</a:t>
            </a:r>
            <a:r>
              <a:rPr lang="en-US" sz="2000" dirty="0" err="1">
                <a:latin typeface="Vista Sans OT Reg" pitchFamily="7" charset="0"/>
                <a:sym typeface="Vista Sans OT Reg" pitchFamily="7" charset="0"/>
              </a:rPr>
              <a:t>stylesheet</a:t>
            </a:r>
            <a:r>
              <a:rPr lang="en-US" sz="2000" dirty="0">
                <a:latin typeface="Vista Sans OT Reg" pitchFamily="7" charset="0"/>
                <a:sym typeface="Vista Sans OT Reg" pitchFamily="7" charset="0"/>
              </a:rPr>
              <a:t>";</a:t>
            </a:r>
          </a:p>
          <a:p>
            <a:pPr>
              <a:defRPr/>
            </a:pPr>
            <a:r>
              <a:rPr lang="en-US" sz="2000" dirty="0">
                <a:latin typeface="Vista Sans OT Reg" pitchFamily="7" charset="0"/>
                <a:sym typeface="Vista Sans OT Reg" pitchFamily="7" charset="0"/>
              </a:rPr>
              <a:t>            </a:t>
            </a:r>
            <a:r>
              <a:rPr lang="en-US" sz="2000" dirty="0" err="1">
                <a:latin typeface="Vista Sans OT Reg" pitchFamily="7" charset="0"/>
                <a:sym typeface="Vista Sans OT Reg" pitchFamily="7" charset="0"/>
              </a:rPr>
              <a:t>link.type</a:t>
            </a:r>
            <a:r>
              <a:rPr lang="en-US" sz="2000" dirty="0">
                <a:latin typeface="Vista Sans OT Reg" pitchFamily="7" charset="0"/>
                <a:sym typeface="Vista Sans OT Reg" pitchFamily="7" charset="0"/>
              </a:rPr>
              <a:t>   = "text/</a:t>
            </a:r>
            <a:r>
              <a:rPr lang="en-US" sz="2000" dirty="0" err="1">
                <a:latin typeface="Vista Sans OT Reg" pitchFamily="7" charset="0"/>
                <a:sym typeface="Vista Sans OT Reg" pitchFamily="7" charset="0"/>
              </a:rPr>
              <a:t>css</a:t>
            </a:r>
            <a:r>
              <a:rPr lang="en-US" sz="2000" dirty="0">
                <a:latin typeface="Vista Sans OT Reg" pitchFamily="7" charset="0"/>
                <a:sym typeface="Vista Sans OT Reg" pitchFamily="7" charset="0"/>
              </a:rPr>
              <a:t>";</a:t>
            </a:r>
          </a:p>
          <a:p>
            <a:pPr>
              <a:defRPr/>
            </a:pPr>
            <a:r>
              <a:rPr lang="en-US" sz="2000" dirty="0">
                <a:latin typeface="Vista Sans OT Reg" pitchFamily="7" charset="0"/>
                <a:sym typeface="Vista Sans OT Reg" pitchFamily="7" charset="0"/>
              </a:rPr>
              <a:t>            </a:t>
            </a:r>
            <a:r>
              <a:rPr lang="en-US" sz="2000" dirty="0" err="1">
                <a:latin typeface="Vista Sans OT Reg" pitchFamily="7" charset="0"/>
                <a:sym typeface="Vista Sans OT Reg" pitchFamily="7" charset="0"/>
              </a:rPr>
              <a:t>link.media</a:t>
            </a:r>
            <a:r>
              <a:rPr lang="en-US" sz="2000" dirty="0">
                <a:latin typeface="Vista Sans OT Reg" pitchFamily="7" charset="0"/>
                <a:sym typeface="Vista Sans OT Reg" pitchFamily="7" charset="0"/>
              </a:rPr>
              <a:t>  = "all" ; </a:t>
            </a:r>
          </a:p>
          <a:p>
            <a:pPr>
              <a:defRPr/>
            </a:pPr>
            <a:r>
              <a:rPr lang="en-US" sz="2000" dirty="0">
                <a:latin typeface="Vista Sans OT Reg" pitchFamily="7" charset="0"/>
                <a:sym typeface="Vista Sans OT Reg" pitchFamily="7" charset="0"/>
              </a:rPr>
              <a:t>            </a:t>
            </a:r>
            <a:r>
              <a:rPr lang="en-US" sz="2000" dirty="0" err="1">
                <a:latin typeface="Vista Sans OT Reg" pitchFamily="7" charset="0"/>
                <a:sym typeface="Vista Sans OT Reg" pitchFamily="7" charset="0"/>
              </a:rPr>
              <a:t>link.href</a:t>
            </a:r>
            <a:r>
              <a:rPr lang="en-US" sz="2000" dirty="0">
                <a:latin typeface="Vista Sans OT Reg" pitchFamily="7" charset="0"/>
                <a:sym typeface="Vista Sans OT Reg" pitchFamily="7" charset="0"/>
              </a:rPr>
              <a:t>   = source;</a:t>
            </a:r>
          </a:p>
          <a:p>
            <a:pPr>
              <a:defRPr/>
            </a:pPr>
            <a:r>
              <a:rPr lang="en-US" sz="2000" dirty="0">
                <a:latin typeface="Vista Sans OT Reg" pitchFamily="7" charset="0"/>
                <a:sym typeface="Vista Sans OT Reg" pitchFamily="7" charset="0"/>
              </a:rPr>
              <a:t>            </a:t>
            </a:r>
            <a:r>
              <a:rPr lang="en-US" sz="2000" dirty="0" err="1">
                <a:latin typeface="Vista Sans OT Reg" pitchFamily="7" charset="0"/>
                <a:sym typeface="Vista Sans OT Reg" pitchFamily="7" charset="0"/>
              </a:rPr>
              <a:t>h.appendChild(link</a:t>
            </a:r>
            <a:r>
              <a:rPr lang="en-US" sz="2000" dirty="0">
                <a:latin typeface="Vista Sans OT Reg" pitchFamily="7" charset="0"/>
                <a:sym typeface="Vista Sans OT Reg" pitchFamily="7" charset="0"/>
              </a:rPr>
              <a:t>); </a:t>
            </a:r>
          </a:p>
          <a:p>
            <a:pPr>
              <a:defRPr/>
            </a:pPr>
            <a:r>
              <a:rPr lang="en-US" sz="2000" dirty="0">
                <a:latin typeface="Vista Sans OT Reg" pitchFamily="7" charset="0"/>
                <a:sym typeface="Vista Sans OT Reg" pitchFamily="7" charset="0"/>
              </a:rPr>
              <a:t>            break;</a:t>
            </a:r>
          </a:p>
          <a:p>
            <a:pPr>
              <a:defRPr/>
            </a:pPr>
            <a:r>
              <a:rPr lang="en-US" sz="2000" dirty="0">
                <a:latin typeface="Vista Sans OT Reg" pitchFamily="7" charset="0"/>
                <a:sym typeface="Vista Sans OT Reg" pitchFamily="7" charset="0"/>
              </a:rPr>
              <a:t>       } </a:t>
            </a:r>
          </a:p>
          <a:p>
            <a:pPr>
              <a:defRPr/>
            </a:pPr>
            <a:r>
              <a:rPr lang="en-US" sz="2000" dirty="0">
                <a:latin typeface="Vista Sans OT Reg" pitchFamily="7" charset="0"/>
                <a:sym typeface="Vista Sans OT Reg" pitchFamily="7" charset="0"/>
              </a:rPr>
              <a:t>}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 txBox="1">
            <a:spLocks noChangeArrowheads="1"/>
          </p:cNvSpPr>
          <p:nvPr/>
        </p:nvSpPr>
        <p:spPr bwMode="auto">
          <a:xfrm>
            <a:off x="787400" y="647700"/>
            <a:ext cx="11417300" cy="660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eaLnBrk="0" hangingPunct="0">
              <a:lnSpc>
                <a:spcPct val="90000"/>
              </a:lnSpc>
            </a:pPr>
            <a:r>
              <a:rPr lang="en-US" sz="4600" dirty="0" smtClean="0">
                <a:solidFill>
                  <a:schemeClr val="tx1"/>
                </a:solidFill>
                <a:latin typeface="Vista Sans OT Medium" pitchFamily="-112" charset="0"/>
                <a:ea typeface="ヒラギノ角ゴ ProN W6" charset="-128"/>
                <a:cs typeface="ヒラギノ角ゴ ProN W6" charset="-128"/>
                <a:sym typeface="Vista Sans OT Medium" pitchFamily="-112" charset="0"/>
              </a:rPr>
              <a:t>Other details</a:t>
            </a:r>
            <a:endParaRPr lang="en-US" sz="4600" dirty="0">
              <a:solidFill>
                <a:schemeClr val="tx1"/>
              </a:solidFill>
              <a:latin typeface="Vista Sans OT Medium" pitchFamily="-112" charset="0"/>
              <a:ea typeface="ヒラギノ角ゴ ProN W6" charset="-128"/>
              <a:cs typeface="ヒラギノ角ゴ ProN W6" charset="-128"/>
              <a:sym typeface="Vista Sans OT Medium" pitchFamily="-112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788988" y="1323975"/>
            <a:ext cx="11580812" cy="6016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214313" lvl="1" indent="-214313" eaLnBrk="0" hangingPunct="0">
              <a:lnSpc>
                <a:spcPct val="110000"/>
              </a:lnSpc>
              <a:spcBef>
                <a:spcPts val="1700"/>
              </a:spcBef>
              <a:buClr>
                <a:srgbClr val="415995"/>
              </a:buClr>
              <a:buSzPct val="64000"/>
              <a:buFont typeface="Lucida Grande" pitchFamily="-112" charset="0"/>
              <a:buChar char="▪"/>
              <a:defRPr/>
            </a:pPr>
            <a:r>
              <a:rPr lang="en-US" sz="2800" kern="0" dirty="0" smtClean="0">
                <a:solidFill>
                  <a:schemeClr val="tx1"/>
                </a:solidFill>
              </a:rPr>
              <a:t>All pages now share a single global </a:t>
            </a:r>
            <a:r>
              <a:rPr lang="en-US" sz="2800" kern="0" dirty="0" err="1" smtClean="0">
                <a:solidFill>
                  <a:schemeClr val="tx1"/>
                </a:solidFill>
              </a:rPr>
              <a:t>javascript</a:t>
            </a:r>
            <a:r>
              <a:rPr lang="en-US" sz="2800" kern="0" dirty="0" smtClean="0">
                <a:solidFill>
                  <a:schemeClr val="tx1"/>
                </a:solidFill>
              </a:rPr>
              <a:t> scope:</a:t>
            </a:r>
          </a:p>
          <a:p>
            <a:pPr marL="479425" lvl="2" indent="-238125" eaLnBrk="0" hangingPunct="0">
              <a:lnSpc>
                <a:spcPct val="110000"/>
              </a:lnSpc>
              <a:spcBef>
                <a:spcPts val="1400"/>
              </a:spcBef>
              <a:buClr>
                <a:srgbClr val="888888"/>
              </a:buClr>
              <a:buSzPct val="64000"/>
              <a:buFont typeface="Lucida Grande" pitchFamily="-112" charset="0"/>
              <a:buChar char="▪"/>
              <a:defRPr/>
            </a:pPr>
            <a:r>
              <a:rPr lang="en-US" kern="0" dirty="0" smtClean="0">
                <a:solidFill>
                  <a:schemeClr val="tx1"/>
                </a:solidFill>
              </a:rPr>
              <a:t>Explicitly reclaim resources or reset states before leaving a page</a:t>
            </a:r>
          </a:p>
          <a:p>
            <a:pPr marL="479425" lvl="2" indent="-238125" eaLnBrk="0" hangingPunct="0">
              <a:lnSpc>
                <a:spcPct val="110000"/>
              </a:lnSpc>
              <a:spcBef>
                <a:spcPts val="1400"/>
              </a:spcBef>
              <a:buClr>
                <a:srgbClr val="888888"/>
              </a:buClr>
              <a:buSzPct val="64000"/>
              <a:buFont typeface="Lucida Grande" pitchFamily="-112" charset="0"/>
              <a:buChar char="▪"/>
              <a:defRPr/>
            </a:pPr>
            <a:r>
              <a:rPr lang="en-US" kern="0" dirty="0" smtClean="0">
                <a:solidFill>
                  <a:schemeClr val="tx1"/>
                </a:solidFill>
              </a:rPr>
              <a:t>Stub out </a:t>
            </a:r>
            <a:r>
              <a:rPr lang="en-US" kern="0" dirty="0" err="1" smtClean="0">
                <a:solidFill>
                  <a:schemeClr val="tx1"/>
                </a:solidFill>
              </a:rPr>
              <a:t>setTimeout</a:t>
            </a:r>
            <a:r>
              <a:rPr lang="en-US" kern="0" dirty="0" smtClean="0">
                <a:solidFill>
                  <a:schemeClr val="tx1"/>
                </a:solidFill>
              </a:rPr>
              <a:t> and </a:t>
            </a:r>
            <a:r>
              <a:rPr lang="en-US" kern="0" dirty="0" err="1" smtClean="0">
                <a:solidFill>
                  <a:schemeClr val="tx1"/>
                </a:solidFill>
              </a:rPr>
              <a:t>setInterval</a:t>
            </a:r>
            <a:endParaRPr lang="en-US" kern="0" dirty="0" smtClean="0">
              <a:solidFill>
                <a:schemeClr val="tx1"/>
              </a:solidFill>
            </a:endParaRPr>
          </a:p>
          <a:p>
            <a:pPr marL="214313" lvl="1" indent="-214313" eaLnBrk="0" hangingPunct="0">
              <a:lnSpc>
                <a:spcPct val="110000"/>
              </a:lnSpc>
              <a:spcBef>
                <a:spcPts val="1700"/>
              </a:spcBef>
              <a:buClr>
                <a:srgbClr val="415995"/>
              </a:buClr>
              <a:buSzPct val="64000"/>
              <a:buFont typeface="Lucida Grande" pitchFamily="-112" charset="0"/>
              <a:buChar char="▪"/>
              <a:defRPr/>
            </a:pPr>
            <a:r>
              <a:rPr lang="en-US" sz="2800" kern="0" dirty="0" smtClean="0">
                <a:solidFill>
                  <a:schemeClr val="tx1"/>
                </a:solidFill>
              </a:rPr>
              <a:t>All CSS rules will be accumulated</a:t>
            </a:r>
          </a:p>
          <a:p>
            <a:pPr marL="479425" lvl="2" indent="-238125" eaLnBrk="0" hangingPunct="0">
              <a:lnSpc>
                <a:spcPct val="110000"/>
              </a:lnSpc>
              <a:spcBef>
                <a:spcPts val="1400"/>
              </a:spcBef>
              <a:buClr>
                <a:srgbClr val="888888"/>
              </a:buClr>
              <a:buSzPct val="64000"/>
              <a:buFont typeface="Lucida Grande" pitchFamily="-112" charset="0"/>
              <a:buChar char="▪"/>
              <a:defRPr/>
            </a:pPr>
            <a:r>
              <a:rPr lang="en-US" kern="0" dirty="0" smtClean="0">
                <a:solidFill>
                  <a:schemeClr val="tx1"/>
                </a:solidFill>
              </a:rPr>
              <a:t>Name-spacing CSS rules with page-specific information</a:t>
            </a:r>
          </a:p>
          <a:p>
            <a:pPr marL="214313" lvl="1" indent="-214313" eaLnBrk="0" hangingPunct="0">
              <a:lnSpc>
                <a:spcPct val="110000"/>
              </a:lnSpc>
              <a:spcBef>
                <a:spcPts val="1700"/>
              </a:spcBef>
              <a:buClr>
                <a:srgbClr val="415995"/>
              </a:buClr>
              <a:buSzPct val="64000"/>
              <a:buFont typeface="Lucida Grande" pitchFamily="-112" charset="0"/>
              <a:buChar char="▪"/>
              <a:defRPr/>
            </a:pPr>
            <a:r>
              <a:rPr lang="en-US" sz="2800" kern="0" dirty="0" smtClean="0">
                <a:solidFill>
                  <a:schemeClr val="tx1"/>
                </a:solidFill>
              </a:rPr>
              <a:t>Busy indicator</a:t>
            </a:r>
          </a:p>
          <a:p>
            <a:pPr marL="671513" lvl="2" indent="-214313" eaLnBrk="0" hangingPunct="0">
              <a:lnSpc>
                <a:spcPct val="110000"/>
              </a:lnSpc>
              <a:spcBef>
                <a:spcPts val="1700"/>
              </a:spcBef>
              <a:buClr>
                <a:srgbClr val="415995"/>
              </a:buClr>
              <a:buSzPct val="64000"/>
              <a:buFont typeface="Lucida Grande" pitchFamily="-112" charset="0"/>
              <a:buChar char="▪"/>
              <a:defRPr/>
            </a:pPr>
            <a:r>
              <a:rPr lang="en-US" sz="2800" kern="0" dirty="0" err="1" smtClean="0">
                <a:solidFill>
                  <a:schemeClr val="tx1"/>
                </a:solidFill>
              </a:rPr>
              <a:t>iframe</a:t>
            </a:r>
            <a:r>
              <a:rPr lang="en-US" sz="2800" kern="0" dirty="0" smtClean="0">
                <a:solidFill>
                  <a:schemeClr val="tx1"/>
                </a:solidFill>
              </a:rPr>
              <a:t> transport</a:t>
            </a:r>
          </a:p>
          <a:p>
            <a:pPr marL="214313" lvl="1" indent="-214313" eaLnBrk="0" hangingPunct="0">
              <a:lnSpc>
                <a:spcPct val="110000"/>
              </a:lnSpc>
              <a:spcBef>
                <a:spcPts val="1700"/>
              </a:spcBef>
              <a:buClr>
                <a:srgbClr val="415995"/>
              </a:buClr>
              <a:buSzPct val="64000"/>
              <a:buFont typeface="Lucida Grande" pitchFamily="-112" charset="0"/>
              <a:buChar char="▪"/>
              <a:defRPr/>
            </a:pPr>
            <a:r>
              <a:rPr lang="en-US" sz="2800" kern="0" dirty="0" smtClean="0">
                <a:solidFill>
                  <a:schemeClr val="tx1"/>
                </a:solidFill>
              </a:rPr>
              <a:t>Permanent link</a:t>
            </a:r>
          </a:p>
          <a:p>
            <a:pPr marL="671513" lvl="2" indent="-214313" eaLnBrk="0" hangingPunct="0">
              <a:lnSpc>
                <a:spcPct val="110000"/>
              </a:lnSpc>
              <a:spcBef>
                <a:spcPts val="1700"/>
              </a:spcBef>
              <a:buClr>
                <a:srgbClr val="415995"/>
              </a:buClr>
              <a:buSzPct val="64000"/>
              <a:buFont typeface="Lucida Grande" pitchFamily="-112" charset="0"/>
              <a:buChar char="▪"/>
              <a:defRPr/>
            </a:pPr>
            <a:r>
              <a:rPr lang="en-US" sz="2800" kern="0" dirty="0" smtClean="0">
                <a:solidFill>
                  <a:schemeClr val="tx1"/>
                </a:solidFill>
              </a:rPr>
              <a:t>prelude </a:t>
            </a:r>
            <a:r>
              <a:rPr lang="en-US" sz="2800" kern="0" dirty="0" err="1" smtClean="0">
                <a:solidFill>
                  <a:schemeClr val="tx1"/>
                </a:solidFill>
              </a:rPr>
              <a:t>inlined</a:t>
            </a:r>
            <a:r>
              <a:rPr lang="en-US" sz="2800" kern="0" dirty="0" smtClean="0">
                <a:solidFill>
                  <a:schemeClr val="tx1"/>
                </a:solidFill>
              </a:rPr>
              <a:t> </a:t>
            </a:r>
            <a:r>
              <a:rPr lang="en-US" sz="2800" kern="0" dirty="0" err="1" smtClean="0">
                <a:solidFill>
                  <a:schemeClr val="tx1"/>
                </a:solidFill>
              </a:rPr>
              <a:t>js</a:t>
            </a:r>
            <a:r>
              <a:rPr lang="en-US" sz="2800" kern="0" dirty="0" smtClean="0">
                <a:solidFill>
                  <a:schemeClr val="tx1"/>
                </a:solidFill>
              </a:rPr>
              <a:t> code to redirect if necessary</a:t>
            </a:r>
            <a:endParaRPr lang="en-US" kern="0" noProof="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/>
              <a:t>Current status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87400" y="1397000"/>
            <a:ext cx="11417300" cy="5346700"/>
          </a:xfrm>
        </p:spPr>
        <p:txBody>
          <a:bodyPr/>
          <a:lstStyle/>
          <a:p>
            <a:pPr lvl="1">
              <a:buFont typeface="Lucida Grande" pitchFamily="-112" charset="0"/>
              <a:buNone/>
            </a:pPr>
            <a:endParaRPr lang="en-US" dirty="0" smtClean="0">
              <a:latin typeface="Vista Sans OT Reg" pitchFamily="-112" charset="0"/>
              <a:ea typeface="ヒラギノ角ゴ ProN W3" charset="-128"/>
              <a:cs typeface="ヒラギノ角ゴ ProN W3" charset="-128"/>
            </a:endParaRPr>
          </a:p>
          <a:p>
            <a:pPr lvl="1">
              <a:buFont typeface="Lucida Grande" pitchFamily="-112" charset="0"/>
              <a:buNone/>
            </a:pPr>
            <a:r>
              <a:rPr lang="en-US" dirty="0" smtClean="0">
                <a:latin typeface="Vista Sans OT Reg" pitchFamily="-112" charset="0"/>
                <a:ea typeface="ヒラギノ角ゴ ProN W3" charset="-128"/>
                <a:cs typeface="ヒラギノ角ゴ ProN W3" charset="-128"/>
              </a:rPr>
              <a:t> </a:t>
            </a:r>
            <a:endParaRPr lang="en-US" dirty="0">
              <a:latin typeface="Vista Sans OT Reg" pitchFamily="-112" charset="0"/>
              <a:ea typeface="ヒラギノ角ゴ ProN W3" charset="-128"/>
              <a:cs typeface="ヒラギノ角ゴ ProN W3" charset="-128"/>
            </a:endParaRPr>
          </a:p>
          <a:p>
            <a:pPr lvl="1"/>
            <a:r>
              <a:rPr lang="en-US" dirty="0">
                <a:latin typeface="Vista Sans OT Reg" pitchFamily="-112" charset="0"/>
                <a:ea typeface="ヒラギノ角ゴ ProN W3" charset="-128"/>
                <a:cs typeface="ヒラギノ角ゴ ProN W3" charset="-128"/>
              </a:rPr>
              <a:t>Turned on for </a:t>
            </a:r>
            <a:r>
              <a:rPr lang="en-US" dirty="0" err="1">
                <a:latin typeface="Vista Sans OT Reg" pitchFamily="-112" charset="0"/>
                <a:ea typeface="ヒラギノ角ゴ ProN W3" charset="-128"/>
                <a:cs typeface="ヒラギノ角ゴ ProN W3" charset="-128"/>
              </a:rPr>
              <a:t>FireFox</a:t>
            </a:r>
            <a:r>
              <a:rPr lang="en-US" dirty="0">
                <a:latin typeface="Vista Sans OT Reg" pitchFamily="-112" charset="0"/>
                <a:ea typeface="ヒラギノ角ゴ ProN W3" charset="-128"/>
                <a:cs typeface="ヒラギノ角ゴ ProN W3" charset="-128"/>
              </a:rPr>
              <a:t> and IE users: (&gt;90% users)</a:t>
            </a:r>
            <a:endParaRPr lang="en-US" dirty="0" smtClean="0">
              <a:latin typeface="Vista Sans OT Reg" pitchFamily="-112" charset="0"/>
              <a:ea typeface="ヒラギノ角ゴ ProN W3" charset="-128"/>
              <a:cs typeface="ヒラギノ角ゴ ProN W3" charset="-128"/>
            </a:endParaRPr>
          </a:p>
          <a:p>
            <a:pPr lvl="1"/>
            <a:r>
              <a:rPr lang="en-US" dirty="0" smtClean="0">
                <a:latin typeface="Vista Sans OT Reg" pitchFamily="-112" charset="0"/>
                <a:ea typeface="ヒラギノ角ゴ ProN W3" charset="-128"/>
                <a:cs typeface="ヒラギノ角ゴ ProN W3" charset="-128"/>
              </a:rPr>
              <a:t>~</a:t>
            </a:r>
            <a:r>
              <a:rPr lang="en-US" dirty="0">
                <a:latin typeface="Vista Sans OT Reg" pitchFamily="-112" charset="0"/>
                <a:ea typeface="ヒラギノ角ゴ ProN W3" charset="-128"/>
                <a:cs typeface="ヒラギノ角ゴ ProN W3" charset="-128"/>
              </a:rPr>
              <a:t>60% of page hits to Facebook site are </a:t>
            </a:r>
            <a:r>
              <a:rPr lang="en-US" dirty="0" err="1">
                <a:latin typeface="Vista Sans OT Reg" pitchFamily="-112" charset="0"/>
                <a:ea typeface="ヒラギノ角ゴ ProN W3" charset="-128"/>
                <a:cs typeface="ヒラギノ角ゴ ProN W3" charset="-128"/>
              </a:rPr>
              <a:t>Quickling</a:t>
            </a:r>
            <a:r>
              <a:rPr lang="en-US" dirty="0">
                <a:latin typeface="Vista Sans OT Reg" pitchFamily="-112" charset="0"/>
                <a:ea typeface="ヒラギノ角ゴ ProN W3" charset="-128"/>
                <a:cs typeface="ヒラギノ角ゴ ProN W3" charset="-128"/>
              </a:rPr>
              <a:t> </a:t>
            </a:r>
            <a:r>
              <a:rPr lang="en-US" dirty="0" smtClean="0">
                <a:latin typeface="Vista Sans OT Reg" pitchFamily="-112" charset="0"/>
                <a:ea typeface="ヒラギノ角ゴ ProN W3" charset="-128"/>
                <a:cs typeface="ヒラギノ角ゴ ProN W3" charset="-128"/>
              </a:rPr>
              <a:t>requests</a:t>
            </a:r>
          </a:p>
          <a:p>
            <a:pPr lvl="1"/>
            <a:endParaRPr lang="en-US" dirty="0">
              <a:latin typeface="Vista Sans OT Reg" pitchFamily="-112" charset="0"/>
              <a:ea typeface="ヒラギノ角ゴ ProN W3" charset="-128"/>
              <a:cs typeface="ヒラギノ角ゴ ProN W3" charset="-128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/>
              <a:t>Performance improvement</a:t>
            </a:r>
          </a:p>
        </p:txBody>
      </p:sp>
      <p:sp>
        <p:nvSpPr>
          <p:cNvPr id="71683" name="Text Box 5"/>
          <p:cNvSpPr txBox="1">
            <a:spLocks noChangeArrowheads="1"/>
          </p:cNvSpPr>
          <p:nvPr/>
        </p:nvSpPr>
        <p:spPr bwMode="auto">
          <a:xfrm>
            <a:off x="1320800" y="6135688"/>
            <a:ext cx="1036320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4800">
                <a:solidFill>
                  <a:srgbClr val="AA4443"/>
                </a:solidFill>
              </a:rPr>
              <a:t>40% ~ 50% reduction in render time</a:t>
            </a:r>
          </a:p>
        </p:txBody>
      </p:sp>
      <p:pic>
        <p:nvPicPr>
          <p:cNvPr id="71684" name="Picture 3" descr="Picture 2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3750" y="2082800"/>
            <a:ext cx="11417300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8399" y="1854200"/>
            <a:ext cx="501041" cy="3429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7200" y="2159000"/>
            <a:ext cx="456504" cy="3124200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Grp="1" noChangeArrowheads="1"/>
          </p:cNvSpPr>
          <p:nvPr>
            <p:ph type="title"/>
          </p:nvPr>
        </p:nvSpPr>
        <p:spPr>
          <a:xfrm>
            <a:off x="482600" y="1943100"/>
            <a:ext cx="11887200" cy="3784600"/>
          </a:xfrm>
        </p:spPr>
        <p:txBody>
          <a:bodyPr/>
          <a:lstStyle/>
          <a:p>
            <a:pPr eaLnBrk="1" hangingPunct="1"/>
            <a:r>
              <a:rPr lang="en-US" sz="4400" dirty="0" err="1" smtClean="0"/>
              <a:t>PageCache</a:t>
            </a:r>
            <a:r>
              <a:rPr lang="en-US" sz="4400" dirty="0" smtClean="0"/>
              <a:t>: </a:t>
            </a:r>
            <a:r>
              <a:rPr lang="en-US" sz="4400" dirty="0" smtClean="0">
                <a:solidFill>
                  <a:srgbClr val="AFBEE3"/>
                </a:solidFill>
              </a:rPr>
              <a:t>Cache visited pages at client side</a:t>
            </a:r>
          </a:p>
        </p:txBody>
      </p:sp>
    </p:spTree>
  </p:cSld>
  <p:clrMapOvr>
    <a:masterClrMapping/>
  </p:clrMapOvr>
  <mc:AlternateContent xmlns:mp="http://schemas.microsoft.com/office/mac/powerpoint/2008/main">
    <mc:Choice Requires="mp">
      <mp:transition spd="med">
        <mp:cube/>
      </mp:transition>
    </mc:Choice>
    <mc:Fallback xmlns:mp="http://schemas.microsoft.com/office/mac/powerpoint/2008/main" xmlns=""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mv="urn:schemas-microsoft-com:mac:vml">
      <p:transition spd="med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/>
              <a:t>PageCache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87400" y="1320800"/>
            <a:ext cx="11417300" cy="6172200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en-US" dirty="0" smtClean="0">
                <a:sym typeface="Vista Sans OT Medium" pitchFamily="7" charset="0"/>
              </a:rPr>
              <a:t>Cache user </a:t>
            </a:r>
            <a:r>
              <a:rPr lang="en-US" dirty="0">
                <a:sym typeface="Vista Sans OT Medium" pitchFamily="7" charset="0"/>
              </a:rPr>
              <a:t>visited pages</a:t>
            </a:r>
            <a:r>
              <a:rPr lang="en-US" dirty="0" smtClean="0">
                <a:sym typeface="Vista Sans OT Medium" pitchFamily="7" charset="0"/>
              </a:rPr>
              <a:t> in browsers</a:t>
            </a:r>
          </a:p>
          <a:p>
            <a:pPr lvl="1">
              <a:defRPr/>
            </a:pPr>
            <a:r>
              <a:rPr lang="en-US" dirty="0" smtClean="0">
                <a:latin typeface="Vista Sans OT Reg" pitchFamily="7" charset="0"/>
                <a:ea typeface="ヒラギノ角ゴ ProN W3" charset="-128"/>
                <a:cs typeface="ヒラギノ角ゴ ProN W3" charset="-128"/>
                <a:sym typeface="Vista Sans OT Reg" pitchFamily="7" charset="0"/>
              </a:rPr>
              <a:t>Motivation:</a:t>
            </a:r>
          </a:p>
          <a:p>
            <a:pPr lvl="2">
              <a:defRPr/>
            </a:pPr>
            <a:r>
              <a:rPr lang="en-US" dirty="0" smtClean="0">
                <a:latin typeface="Vista Sans OT Reg" pitchFamily="7" charset="0"/>
                <a:ea typeface="ヒラギノ角ゴ ProN W3" charset="-128"/>
                <a:cs typeface="ヒラギノ角ゴ ProN W3" charset="-128"/>
                <a:sym typeface="Vista Sans OT Reg" pitchFamily="7" charset="0"/>
              </a:rPr>
              <a:t>A typical user session:</a:t>
            </a:r>
          </a:p>
          <a:p>
            <a:pPr lvl="3">
              <a:defRPr/>
            </a:pPr>
            <a:r>
              <a:rPr lang="en-US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Vista Sans OT Reg" pitchFamily="7" charset="0"/>
                <a:ea typeface="ヒラギノ角ゴ ProN W3" charset="-128"/>
                <a:cs typeface="ヒラギノ角ゴ ProN W3" charset="-128"/>
                <a:sym typeface="Vista Sans OT Reg" pitchFamily="7" charset="0"/>
              </a:rPr>
              <a:t>home </a:t>
            </a:r>
            <a:r>
              <a:rPr lang="en-US" i="1" dirty="0" smtClean="0">
                <a:latin typeface="Vista Sans OT Reg" pitchFamily="7" charset="0"/>
                <a:ea typeface="ヒラギノ角ゴ ProN W3" charset="-128"/>
                <a:cs typeface="ヒラギノ角ゴ ProN W3" charset="-128"/>
                <a:sym typeface="Vista Sans OT Reg" pitchFamily="7" charset="0"/>
              </a:rPr>
              <a:t>-&gt; profile -&gt; photo -&gt; </a:t>
            </a:r>
            <a:r>
              <a:rPr lang="en-US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Vista Sans OT Reg" pitchFamily="7" charset="0"/>
                <a:ea typeface="ヒラギノ角ゴ ProN W3" charset="-128"/>
                <a:cs typeface="ヒラギノ角ゴ ProN W3" charset="-128"/>
                <a:sym typeface="Vista Sans OT Reg" pitchFamily="7" charset="0"/>
              </a:rPr>
              <a:t>home </a:t>
            </a:r>
            <a:r>
              <a:rPr lang="en-US" i="1" dirty="0" smtClean="0">
                <a:latin typeface="Vista Sans OT Reg" pitchFamily="7" charset="0"/>
                <a:ea typeface="ヒラギノ角ゴ ProN W3" charset="-128"/>
                <a:cs typeface="ヒラギノ角ゴ ProN W3" charset="-128"/>
                <a:sym typeface="Vista Sans OT Reg" pitchFamily="7" charset="0"/>
              </a:rPr>
              <a:t>-&gt; notes -&gt; </a:t>
            </a:r>
            <a:r>
              <a:rPr lang="en-US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Vista Sans OT Reg" pitchFamily="7" charset="0"/>
                <a:ea typeface="ヒラギノ角ゴ ProN W3" charset="-128"/>
                <a:cs typeface="ヒラギノ角ゴ ProN W3" charset="-128"/>
                <a:sym typeface="Vista Sans OT Reg" pitchFamily="7" charset="0"/>
              </a:rPr>
              <a:t>home </a:t>
            </a:r>
            <a:r>
              <a:rPr lang="en-US" i="1" dirty="0" smtClean="0">
                <a:latin typeface="Vista Sans OT Reg" pitchFamily="7" charset="0"/>
                <a:ea typeface="ヒラギノ角ゴ ProN W3" charset="-128"/>
                <a:cs typeface="ヒラギノ角ゴ ProN W3" charset="-128"/>
                <a:sym typeface="Vista Sans OT Reg" pitchFamily="7" charset="0"/>
              </a:rPr>
              <a:t>-&gt; photo -&gt; photo</a:t>
            </a:r>
          </a:p>
          <a:p>
            <a:pPr lvl="2">
              <a:defRPr/>
            </a:pPr>
            <a:r>
              <a:rPr lang="en-US" dirty="0" smtClean="0">
                <a:latin typeface="Vista Sans OT Reg" pitchFamily="7" charset="0"/>
                <a:ea typeface="ヒラギノ角ゴ ProN W3" charset="-128"/>
                <a:cs typeface="ヒラギノ角ゴ ProN W3" charset="-128"/>
                <a:sym typeface="Vista Sans OT Reg" pitchFamily="7" charset="0"/>
              </a:rPr>
              <a:t>Some pages are likely to be revisited soon (temporal locality)</a:t>
            </a:r>
          </a:p>
          <a:p>
            <a:pPr lvl="3">
              <a:defRPr/>
            </a:pPr>
            <a:r>
              <a:rPr lang="en-US" dirty="0" smtClean="0">
                <a:latin typeface="Vista Sans OT Reg" pitchFamily="7" charset="0"/>
                <a:ea typeface="ヒラギノ角ゴ ProN W3" charset="-128"/>
                <a:cs typeface="ヒラギノ角ゴ ProN W3" charset="-128"/>
                <a:sym typeface="Vista Sans OT Reg" pitchFamily="7" charset="0"/>
              </a:rPr>
              <a:t>Home page visited every 3 ~ 5 page views</a:t>
            </a:r>
          </a:p>
          <a:p>
            <a:pPr lvl="3">
              <a:defRPr/>
            </a:pPr>
            <a:r>
              <a:rPr lang="en-US" dirty="0" smtClean="0">
                <a:latin typeface="Vista Sans OT Reg" pitchFamily="7" charset="0"/>
                <a:ea typeface="ヒラギノ角ゴ ProN W3" charset="-128"/>
                <a:cs typeface="ヒラギノ角ゴ ProN W3" charset="-128"/>
                <a:sym typeface="Vista Sans OT Reg" pitchFamily="7" charset="0"/>
              </a:rPr>
              <a:t>Back/Forward button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 txBox="1">
            <a:spLocks noChangeArrowheads="1"/>
          </p:cNvSpPr>
          <p:nvPr/>
        </p:nvSpPr>
        <p:spPr bwMode="auto">
          <a:xfrm>
            <a:off x="787400" y="2463800"/>
            <a:ext cx="11049000" cy="4800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marL="671513" lvl="1" indent="-214313">
              <a:lnSpc>
                <a:spcPct val="110000"/>
              </a:lnSpc>
              <a:spcBef>
                <a:spcPts val="1700"/>
              </a:spcBef>
              <a:buClr>
                <a:srgbClr val="415995"/>
              </a:buClr>
              <a:buSzPct val="64000"/>
              <a:buFont typeface="Lucida Grande" pitchFamily="-112" charset="0"/>
              <a:buChar char="▪"/>
            </a:pPr>
            <a:endParaRPr lang="en-US" sz="3200" dirty="0" smtClean="0"/>
          </a:p>
          <a:p>
            <a:pPr marL="671513" lvl="1" indent="-214313">
              <a:lnSpc>
                <a:spcPct val="110000"/>
              </a:lnSpc>
              <a:spcBef>
                <a:spcPts val="1700"/>
              </a:spcBef>
              <a:buClr>
                <a:srgbClr val="415995"/>
              </a:buClr>
              <a:buSzPct val="64000"/>
              <a:buFont typeface="Lucida Grande" pitchFamily="-112" charset="0"/>
              <a:buChar char="▪"/>
            </a:pPr>
            <a:r>
              <a:rPr lang="en-US" sz="3200" dirty="0" smtClean="0"/>
              <a:t>10ms </a:t>
            </a:r>
            <a:r>
              <a:rPr lang="en-US" sz="3200" dirty="0"/>
              <a:t>per page </a:t>
            </a:r>
            <a:r>
              <a:rPr lang="en-US" sz="3200" dirty="0" smtClean="0"/>
              <a:t> = more than 1 man-year                     per day</a:t>
            </a:r>
          </a:p>
          <a:p>
            <a:pPr marL="671513" lvl="1" indent="-214313">
              <a:lnSpc>
                <a:spcPct val="110000"/>
              </a:lnSpc>
              <a:spcBef>
                <a:spcPts val="1700"/>
              </a:spcBef>
              <a:buClr>
                <a:srgbClr val="415995"/>
              </a:buClr>
              <a:buSzPct val="64000"/>
            </a:pPr>
            <a:r>
              <a:rPr lang="en-US" sz="3200" dirty="0" smtClean="0"/>
              <a:t>                                    = more than 5 </a:t>
            </a:r>
            <a:r>
              <a:rPr lang="en-US" sz="3200" dirty="0"/>
              <a:t>human-life</a:t>
            </a:r>
            <a:r>
              <a:rPr lang="en-US" sz="3200" dirty="0" smtClean="0"/>
              <a:t> of time per year</a:t>
            </a:r>
          </a:p>
        </p:txBody>
      </p:sp>
      <p:sp>
        <p:nvSpPr>
          <p:cNvPr id="22531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Site speed matters: large scale</a:t>
            </a:r>
          </a:p>
        </p:txBody>
      </p:sp>
      <p:sp>
        <p:nvSpPr>
          <p:cNvPr id="22532" name="Rectangle 23"/>
          <p:cNvSpPr>
            <a:spLocks noChangeArrowheads="1"/>
          </p:cNvSpPr>
          <p:nvPr/>
        </p:nvSpPr>
        <p:spPr bwMode="auto">
          <a:xfrm>
            <a:off x="1168400" y="1701800"/>
            <a:ext cx="10668000" cy="584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dirty="0" smtClean="0">
                <a:solidFill>
                  <a:srgbClr val="FF0000"/>
                </a:solidFill>
              </a:rPr>
              <a:t>200 </a:t>
            </a:r>
            <a:r>
              <a:rPr lang="en-US" sz="3200" dirty="0">
                <a:solidFill>
                  <a:srgbClr val="FF0000"/>
                </a:solidFill>
              </a:rPr>
              <a:t>million </a:t>
            </a:r>
            <a:r>
              <a:rPr lang="en-US" sz="3200" dirty="0"/>
              <a:t>users, </a:t>
            </a:r>
            <a:r>
              <a:rPr lang="en-US" sz="3200" dirty="0">
                <a:solidFill>
                  <a:srgbClr val="FF0000"/>
                </a:solidFill>
              </a:rPr>
              <a:t>more than 4 billion </a:t>
            </a:r>
            <a:r>
              <a:rPr lang="en-US" sz="3200" dirty="0"/>
              <a:t>page views / day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/>
              <a:t>How PageCache works?</a:t>
            </a:r>
          </a:p>
        </p:txBody>
      </p:sp>
      <p:graphicFrame>
        <p:nvGraphicFramePr>
          <p:cNvPr id="75778" name="Object 2"/>
          <p:cNvGraphicFramePr>
            <a:graphicFrameLocks noChangeAspect="1"/>
          </p:cNvGraphicFramePr>
          <p:nvPr/>
        </p:nvGraphicFramePr>
        <p:xfrm>
          <a:off x="711200" y="1511300"/>
          <a:ext cx="4648200" cy="2552700"/>
        </p:xfrm>
        <a:graphic>
          <a:graphicData uri="http://schemas.openxmlformats.org/presentationml/2006/ole">
            <p:oleObj spid="_x0000_s203778" r:id="rId4" imgW="7315200" imgH="3670300" progId="">
              <p:embed/>
            </p:oleObj>
          </a:graphicData>
        </a:graphic>
      </p:graphicFrame>
      <p:graphicFrame>
        <p:nvGraphicFramePr>
          <p:cNvPr id="75779" name="Object 3"/>
          <p:cNvGraphicFramePr>
            <a:graphicFrameLocks noChangeAspect="1"/>
          </p:cNvGraphicFramePr>
          <p:nvPr/>
        </p:nvGraphicFramePr>
        <p:xfrm>
          <a:off x="3911600" y="3454400"/>
          <a:ext cx="4710113" cy="2312988"/>
        </p:xfrm>
        <a:graphic>
          <a:graphicData uri="http://schemas.openxmlformats.org/presentationml/2006/ole">
            <p:oleObj spid="_x0000_s203779" r:id="rId5" imgW="7315200" imgH="3314700" progId="">
              <p:embed/>
            </p:oleObj>
          </a:graphicData>
        </a:graphic>
      </p:graphicFrame>
      <p:graphicFrame>
        <p:nvGraphicFramePr>
          <p:cNvPr id="75780" name="Object 4"/>
          <p:cNvGraphicFramePr>
            <a:graphicFrameLocks noChangeAspect="1"/>
          </p:cNvGraphicFramePr>
          <p:nvPr/>
        </p:nvGraphicFramePr>
        <p:xfrm>
          <a:off x="7493000" y="5207000"/>
          <a:ext cx="4808538" cy="2324100"/>
        </p:xfrm>
        <a:graphic>
          <a:graphicData uri="http://schemas.openxmlformats.org/presentationml/2006/ole">
            <p:oleObj spid="_x0000_s203780" r:id="rId6" imgW="7315200" imgH="3340100" progId="">
              <p:embed/>
            </p:oleObj>
          </a:graphicData>
        </a:graphic>
      </p:graphicFrame>
      <p:sp>
        <p:nvSpPr>
          <p:cNvPr id="75782" name="Text Box 6"/>
          <p:cNvSpPr txBox="1">
            <a:spLocks noChangeArrowheads="1"/>
          </p:cNvSpPr>
          <p:nvPr/>
        </p:nvSpPr>
        <p:spPr bwMode="auto">
          <a:xfrm>
            <a:off x="5435600" y="1549400"/>
            <a:ext cx="510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/>
              <a:t>1. User clicks a link or back button</a:t>
            </a:r>
          </a:p>
        </p:txBody>
      </p:sp>
      <p:sp>
        <p:nvSpPr>
          <p:cNvPr id="66567" name="Text Box 7"/>
          <p:cNvSpPr txBox="1">
            <a:spLocks noChangeArrowheads="1"/>
          </p:cNvSpPr>
          <p:nvPr/>
        </p:nvSpPr>
        <p:spPr bwMode="auto">
          <a:xfrm>
            <a:off x="6496050" y="2159000"/>
            <a:ext cx="4959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/>
              <a:t>2. Quickling sends ajax to server</a:t>
            </a:r>
          </a:p>
        </p:txBody>
      </p:sp>
      <p:sp>
        <p:nvSpPr>
          <p:cNvPr id="75784" name="Text Box 8"/>
          <p:cNvSpPr txBox="1">
            <a:spLocks noChangeArrowheads="1"/>
          </p:cNvSpPr>
          <p:nvPr/>
        </p:nvSpPr>
        <p:spPr bwMode="auto">
          <a:xfrm>
            <a:off x="177800" y="4673600"/>
            <a:ext cx="5032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/>
              <a:t>4. Quickling blanks the content area</a:t>
            </a:r>
          </a:p>
        </p:txBody>
      </p:sp>
      <p:sp>
        <p:nvSpPr>
          <p:cNvPr id="75785" name="Text Box 9"/>
          <p:cNvSpPr txBox="1">
            <a:spLocks noChangeArrowheads="1"/>
          </p:cNvSpPr>
          <p:nvPr/>
        </p:nvSpPr>
        <p:spPr bwMode="auto">
          <a:xfrm>
            <a:off x="7493000" y="2768600"/>
            <a:ext cx="449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3. Response arrives</a:t>
            </a:r>
          </a:p>
        </p:txBody>
      </p:sp>
      <p:cxnSp>
        <p:nvCxnSpPr>
          <p:cNvPr id="75786" name="AutoShape 10"/>
          <p:cNvCxnSpPr>
            <a:cxnSpLocks noChangeShapeType="1"/>
          </p:cNvCxnSpPr>
          <p:nvPr/>
        </p:nvCxnSpPr>
        <p:spPr bwMode="auto">
          <a:xfrm rot="16200000" flipH="1">
            <a:off x="3199606" y="3899694"/>
            <a:ext cx="547688" cy="876300"/>
          </a:xfrm>
          <a:prstGeom prst="curvedConnector2">
            <a:avLst/>
          </a:prstGeom>
          <a:noFill/>
          <a:ln w="69850">
            <a:solidFill>
              <a:schemeClr val="tx2"/>
            </a:solidFill>
            <a:round/>
            <a:headEnd/>
            <a:tailEnd type="triangle" w="med" len="med"/>
          </a:ln>
        </p:spPr>
      </p:cxnSp>
      <p:cxnSp>
        <p:nvCxnSpPr>
          <p:cNvPr id="75787" name="AutoShape 11"/>
          <p:cNvCxnSpPr>
            <a:cxnSpLocks noChangeShapeType="1"/>
          </p:cNvCxnSpPr>
          <p:nvPr/>
        </p:nvCxnSpPr>
        <p:spPr bwMode="auto">
          <a:xfrm rot="16200000" flipH="1">
            <a:off x="6579394" y="5455444"/>
            <a:ext cx="601662" cy="1225550"/>
          </a:xfrm>
          <a:prstGeom prst="curvedConnector2">
            <a:avLst/>
          </a:prstGeom>
          <a:noFill/>
          <a:ln w="69850">
            <a:solidFill>
              <a:schemeClr val="tx2"/>
            </a:solidFill>
            <a:round/>
            <a:headEnd/>
            <a:tailEnd type="triangle" w="med" len="med"/>
          </a:ln>
        </p:spPr>
      </p:cxnSp>
      <p:sp>
        <p:nvSpPr>
          <p:cNvPr id="75788" name="Text Box 12"/>
          <p:cNvSpPr txBox="1">
            <a:spLocks noChangeArrowheads="1"/>
          </p:cNvSpPr>
          <p:nvPr/>
        </p:nvSpPr>
        <p:spPr bwMode="auto">
          <a:xfrm>
            <a:off x="1320800" y="5511800"/>
            <a:ext cx="434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/>
              <a:t>5. Download javascript/CSS</a:t>
            </a:r>
          </a:p>
        </p:txBody>
      </p:sp>
      <p:sp>
        <p:nvSpPr>
          <p:cNvPr id="75789" name="Text Box 13"/>
          <p:cNvSpPr txBox="1">
            <a:spLocks noChangeArrowheads="1"/>
          </p:cNvSpPr>
          <p:nvPr/>
        </p:nvSpPr>
        <p:spPr bwMode="auto">
          <a:xfrm>
            <a:off x="2463800" y="6273800"/>
            <a:ext cx="3435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/>
              <a:t>6. Show new content</a:t>
            </a:r>
          </a:p>
        </p:txBody>
      </p:sp>
      <p:sp>
        <p:nvSpPr>
          <p:cNvPr id="66574" name="Rectangle 14"/>
          <p:cNvSpPr>
            <a:spLocks noChangeArrowheads="1"/>
          </p:cNvSpPr>
          <p:nvPr/>
        </p:nvSpPr>
        <p:spPr bwMode="auto">
          <a:xfrm>
            <a:off x="6121400" y="2082800"/>
            <a:ext cx="5410200" cy="609600"/>
          </a:xfrm>
          <a:prstGeom prst="rect">
            <a:avLst/>
          </a:prstGeom>
          <a:noFill/>
          <a:ln w="2857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6575" name="Text Box 15"/>
          <p:cNvSpPr txBox="1">
            <a:spLocks noChangeArrowheads="1"/>
          </p:cNvSpPr>
          <p:nvPr/>
        </p:nvSpPr>
        <p:spPr bwMode="auto">
          <a:xfrm>
            <a:off x="6502400" y="2159000"/>
            <a:ext cx="4959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/>
              <a:t>2. Find Page in the cache</a:t>
            </a:r>
          </a:p>
        </p:txBody>
      </p:sp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8712200" y="3378200"/>
            <a:ext cx="3886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>
                <a:solidFill>
                  <a:schemeClr val="tx1"/>
                </a:solidFill>
              </a:rPr>
              <a:t>3.5 Save response in cache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" name="Rectangle 14"/>
          <p:cNvSpPr>
            <a:spLocks noChangeArrowheads="1"/>
          </p:cNvSpPr>
          <p:nvPr/>
        </p:nvSpPr>
        <p:spPr bwMode="auto">
          <a:xfrm>
            <a:off x="8636000" y="3302000"/>
            <a:ext cx="3886200" cy="609600"/>
          </a:xfrm>
          <a:prstGeom prst="rect">
            <a:avLst/>
          </a:prstGeom>
          <a:noFill/>
          <a:ln w="2857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7" grpId="0"/>
      <p:bldP spid="66574" grpId="0" animBg="1"/>
      <p:bldP spid="66575" grpId="0"/>
      <p:bldP spid="16" grpId="0"/>
      <p:bldP spid="16" grpId="1"/>
      <p:bldP spid="17" grpId="0" animBg="1"/>
      <p:bldP spid="17" grpId="1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Cache consistency 1: Incremental updates</a:t>
            </a:r>
            <a:endParaRPr lang="en-US" dirty="0"/>
          </a:p>
        </p:txBody>
      </p:sp>
      <p:pic>
        <p:nvPicPr>
          <p:cNvPr id="4" name="Picture 3" descr="PPT9DD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3000" y="2387600"/>
            <a:ext cx="4700001" cy="3261905"/>
          </a:xfrm>
          <a:prstGeom prst="rect">
            <a:avLst/>
          </a:prstGeom>
        </p:spPr>
      </p:pic>
      <p:pic>
        <p:nvPicPr>
          <p:cNvPr id="5" name="Picture 4" descr="PPT1BB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3600" y="2387600"/>
            <a:ext cx="4652382" cy="3266667"/>
          </a:xfrm>
          <a:prstGeom prst="rect">
            <a:avLst/>
          </a:prstGeom>
        </p:spPr>
      </p:pic>
      <p:sp>
        <p:nvSpPr>
          <p:cNvPr id="6" name="Right Arrow 5"/>
          <p:cNvSpPr/>
          <p:nvPr/>
        </p:nvSpPr>
        <p:spPr bwMode="auto">
          <a:xfrm>
            <a:off x="6045200" y="3759200"/>
            <a:ext cx="838200" cy="533400"/>
          </a:xfrm>
          <a:prstGeom prst="rightArrow">
            <a:avLst/>
          </a:prstGeom>
          <a:solidFill>
            <a:srgbClr val="F0C423"/>
          </a:solidFill>
          <a:ln w="25400" cap="flat" cmpd="sng" algn="ctr">
            <a:noFill/>
            <a:prstDash val="solid"/>
            <a:round/>
            <a:headEnd type="arrow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ista Sans OT Reg" pitchFamily="-65" charset="0"/>
              <a:ea typeface="ヒラギノ角ゴ ProN W3" pitchFamily="-65" charset="-128"/>
              <a:cs typeface="ヒラギノ角ゴ ProN W3" pitchFamily="-65" charset="-128"/>
              <a:sym typeface="Vista Sans OT Reg" pitchFamily="-65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8255000" y="2997200"/>
            <a:ext cx="2514600" cy="304800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arrow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ista Sans OT Reg" pitchFamily="-65" charset="0"/>
              <a:ea typeface="ヒラギノ角ゴ ProN W3" pitchFamily="-65" charset="-128"/>
              <a:cs typeface="ヒラギノ角ゴ ProN W3" pitchFamily="-65" charset="-128"/>
              <a:sym typeface="Vista Sans OT Reg" pitchFamily="-65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10845800" y="3530600"/>
            <a:ext cx="1219200" cy="533400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arrow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ista Sans OT Reg" pitchFamily="-65" charset="0"/>
              <a:ea typeface="ヒラギノ角ゴ ProN W3" pitchFamily="-65" charset="-128"/>
              <a:cs typeface="ヒラギノ角ゴ ProN W3" pitchFamily="-65" charset="-128"/>
              <a:sym typeface="Vista Sans OT Reg" pitchFamily="-65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10845800" y="2921000"/>
            <a:ext cx="1219200" cy="533400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arrow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ista Sans OT Reg" pitchFamily="-65" charset="0"/>
              <a:ea typeface="ヒラギノ角ゴ ProN W3" pitchFamily="-65" charset="-128"/>
              <a:cs typeface="ヒラギノ角ゴ ProN W3" pitchFamily="-65" charset="-128"/>
              <a:sym typeface="Vista Sans OT Reg" pitchFamily="-65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54200" y="5735935"/>
            <a:ext cx="2362200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Cached version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483600" y="5735935"/>
            <a:ext cx="2743200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Restored version</a:t>
            </a:r>
            <a:endParaRPr lang="en-US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Cache consistency 1: Incremental updates</a:t>
            </a:r>
            <a:endParaRPr lang="en-US" dirty="0"/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87400" y="1320800"/>
            <a:ext cx="11417300" cy="6172200"/>
          </a:xfrm>
        </p:spPr>
        <p:txBody>
          <a:bodyPr/>
          <a:lstStyle/>
          <a:p>
            <a:pPr>
              <a:buFontTx/>
              <a:buNone/>
            </a:pPr>
            <a:r>
              <a:rPr lang="en-US" dirty="0" smtClean="0"/>
              <a:t>Poll server for incremental updates via </a:t>
            </a:r>
            <a:r>
              <a:rPr lang="en-US" dirty="0" err="1" smtClean="0"/>
              <a:t>ajax</a:t>
            </a:r>
            <a:r>
              <a:rPr lang="en-US" dirty="0" smtClean="0"/>
              <a:t> calls</a:t>
            </a:r>
            <a:r>
              <a:rPr lang="en-US" dirty="0" smtClean="0">
                <a:latin typeface="Vista Sans OT Reg" pitchFamily="-112" charset="0"/>
                <a:ea typeface="ヒラギノ角ゴ ProN W3" charset="-128"/>
                <a:cs typeface="ヒラギノ角ゴ ProN W3" charset="-128"/>
              </a:rPr>
              <a:t>.</a:t>
            </a:r>
          </a:p>
          <a:p>
            <a:pPr lvl="2"/>
            <a:r>
              <a:rPr lang="en-US" dirty="0" smtClean="0">
                <a:latin typeface="Vista Sans OT Reg" pitchFamily="-112" charset="0"/>
                <a:ea typeface="ヒラギノ角ゴ ProN W3" charset="-128"/>
                <a:cs typeface="ヒラギノ角ゴ ProN W3" charset="-128"/>
              </a:rPr>
              <a:t>Allow registering </a:t>
            </a:r>
            <a:r>
              <a:rPr lang="en-US" dirty="0" err="1" smtClean="0">
                <a:latin typeface="Vista Sans OT Reg" pitchFamily="-112" charset="0"/>
                <a:ea typeface="ヒラギノ角ゴ ProN W3" charset="-128"/>
                <a:cs typeface="ヒラギノ角ゴ ProN W3" charset="-128"/>
              </a:rPr>
              <a:t>javascript</a:t>
            </a:r>
            <a:r>
              <a:rPr lang="en-US" dirty="0" smtClean="0">
                <a:latin typeface="Vista Sans OT Reg" pitchFamily="-112" charset="0"/>
                <a:ea typeface="ヒラギノ角ゴ ProN W3" charset="-128"/>
                <a:cs typeface="ヒラギノ角ゴ ProN W3" charset="-128"/>
              </a:rPr>
              <a:t> functions to be called right before cached page is shown.</a:t>
            </a:r>
          </a:p>
          <a:p>
            <a:pPr lvl="2"/>
            <a:r>
              <a:rPr lang="en-US" dirty="0" smtClean="0">
                <a:latin typeface="Vista Sans OT Reg" pitchFamily="-112" charset="0"/>
                <a:ea typeface="ヒラギノ角ゴ ProN W3" charset="-128"/>
                <a:cs typeface="ヒラギノ角ゴ ProN W3" charset="-128"/>
              </a:rPr>
              <a:t>Used by home page to refresh ‘ads’, fetch latest stories</a:t>
            </a:r>
            <a:endParaRPr lang="en-US" dirty="0"/>
          </a:p>
        </p:txBody>
      </p:sp>
      <p:pic>
        <p:nvPicPr>
          <p:cNvPr id="4" name="Picture 3" descr="PPT9DD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3000" y="3987800"/>
            <a:ext cx="4700001" cy="3261905"/>
          </a:xfrm>
          <a:prstGeom prst="rect">
            <a:avLst/>
          </a:prstGeom>
        </p:spPr>
      </p:pic>
      <p:pic>
        <p:nvPicPr>
          <p:cNvPr id="5" name="Picture 4" descr="PPT1BB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3600" y="3987800"/>
            <a:ext cx="4652382" cy="3266667"/>
          </a:xfrm>
          <a:prstGeom prst="rect">
            <a:avLst/>
          </a:prstGeom>
        </p:spPr>
      </p:pic>
      <p:sp>
        <p:nvSpPr>
          <p:cNvPr id="6" name="Right Arrow 5"/>
          <p:cNvSpPr/>
          <p:nvPr/>
        </p:nvSpPr>
        <p:spPr bwMode="auto">
          <a:xfrm>
            <a:off x="6045200" y="5359400"/>
            <a:ext cx="838200" cy="533400"/>
          </a:xfrm>
          <a:prstGeom prst="rightArrow">
            <a:avLst/>
          </a:prstGeom>
          <a:solidFill>
            <a:srgbClr val="F0C423"/>
          </a:solidFill>
          <a:ln w="25400" cap="flat" cmpd="sng" algn="ctr">
            <a:noFill/>
            <a:prstDash val="solid"/>
            <a:round/>
            <a:headEnd type="arrow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ista Sans OT Reg" pitchFamily="-65" charset="0"/>
              <a:ea typeface="ヒラギノ角ゴ ProN W3" pitchFamily="-65" charset="-128"/>
              <a:cs typeface="ヒラギノ角ゴ ProN W3" pitchFamily="-65" charset="-128"/>
              <a:sym typeface="Vista Sans OT Reg" pitchFamily="-65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8255000" y="4597400"/>
            <a:ext cx="2514600" cy="304800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arrow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ista Sans OT Reg" pitchFamily="-65" charset="0"/>
              <a:ea typeface="ヒラギノ角ゴ ProN W3" pitchFamily="-65" charset="-128"/>
              <a:cs typeface="ヒラギノ角ゴ ProN W3" pitchFamily="-65" charset="-128"/>
              <a:sym typeface="Vista Sans OT Reg" pitchFamily="-65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10845800" y="5130800"/>
            <a:ext cx="1219200" cy="533400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arrow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ista Sans OT Reg" pitchFamily="-65" charset="0"/>
              <a:ea typeface="ヒラギノ角ゴ ProN W3" pitchFamily="-65" charset="-128"/>
              <a:cs typeface="ヒラギノ角ゴ ProN W3" pitchFamily="-65" charset="-128"/>
              <a:sym typeface="Vista Sans OT Reg" pitchFamily="-65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10845800" y="4521200"/>
            <a:ext cx="1219200" cy="533400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arrow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ista Sans OT Reg" pitchFamily="-65" charset="0"/>
              <a:ea typeface="ヒラギノ角ゴ ProN W3" pitchFamily="-65" charset="-128"/>
              <a:cs typeface="ヒラギノ角ゴ ProN W3" pitchFamily="-65" charset="-128"/>
              <a:sym typeface="Vista Sans OT Reg" pitchFamily="-65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54200" y="7336135"/>
            <a:ext cx="2362200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Cached version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483600" y="7336135"/>
            <a:ext cx="2743200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Restored version</a:t>
            </a:r>
            <a:endParaRPr lang="en-US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Cache consistency 2: In-page writes</a:t>
            </a:r>
            <a:endParaRPr lang="en-US" dirty="0"/>
          </a:p>
        </p:txBody>
      </p:sp>
      <p:pic>
        <p:nvPicPr>
          <p:cNvPr id="4" name="Picture 3" descr="PPTC30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3685" y="2154535"/>
            <a:ext cx="3771429" cy="4342858"/>
          </a:xfrm>
          <a:prstGeom prst="rect">
            <a:avLst/>
          </a:prstGeom>
        </p:spPr>
      </p:pic>
      <p:pic>
        <p:nvPicPr>
          <p:cNvPr id="5" name="Picture 4" descr="PPT6C2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9685" y="2078335"/>
            <a:ext cx="3735715" cy="4442858"/>
          </a:xfrm>
          <a:prstGeom prst="rect">
            <a:avLst/>
          </a:prstGeom>
        </p:spPr>
      </p:pic>
      <p:sp>
        <p:nvSpPr>
          <p:cNvPr id="6" name="Right Arrow 5"/>
          <p:cNvSpPr/>
          <p:nvPr/>
        </p:nvSpPr>
        <p:spPr bwMode="auto">
          <a:xfrm>
            <a:off x="6197600" y="4059535"/>
            <a:ext cx="838200" cy="533400"/>
          </a:xfrm>
          <a:prstGeom prst="rightArrow">
            <a:avLst/>
          </a:prstGeom>
          <a:solidFill>
            <a:srgbClr val="F0C423"/>
          </a:solidFill>
          <a:ln w="25400" cap="flat" cmpd="sng" algn="ctr">
            <a:noFill/>
            <a:prstDash val="solid"/>
            <a:round/>
            <a:headEnd type="arrow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ista Sans OT Reg" pitchFamily="-65" charset="0"/>
              <a:ea typeface="ヒラギノ角ゴ ProN W3" pitchFamily="-65" charset="-128"/>
              <a:cs typeface="ヒラギノ角ゴ ProN W3" pitchFamily="-65" charset="-128"/>
              <a:sym typeface="Vista Sans OT Reg" pitchFamily="-65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8253085" y="4211935"/>
            <a:ext cx="2667000" cy="304800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arrow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ista Sans OT Reg" pitchFamily="-65" charset="0"/>
              <a:ea typeface="ヒラギノ角ゴ ProN W3" pitchFamily="-65" charset="-128"/>
              <a:cs typeface="ヒラギノ角ゴ ProN W3" pitchFamily="-65" charset="-128"/>
              <a:sym typeface="Vista Sans OT Reg" pitchFamily="-65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35200" y="6269335"/>
            <a:ext cx="2362200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Cached version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331200" y="6269335"/>
            <a:ext cx="2743200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Restored version</a:t>
            </a:r>
            <a:endParaRPr lang="en-US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Cache consistency 2: In-page writes</a:t>
            </a:r>
            <a:endParaRPr lang="en-US" dirty="0"/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87400" y="1320800"/>
            <a:ext cx="11417300" cy="6172200"/>
          </a:xfrm>
        </p:spPr>
        <p:txBody>
          <a:bodyPr/>
          <a:lstStyle/>
          <a:p>
            <a:pPr>
              <a:buFontTx/>
              <a:buNone/>
            </a:pPr>
            <a:r>
              <a:rPr lang="en-US" dirty="0" smtClean="0"/>
              <a:t>Record and replay</a:t>
            </a:r>
          </a:p>
          <a:p>
            <a:pPr lvl="2"/>
            <a:r>
              <a:rPr lang="en-US" dirty="0" smtClean="0">
                <a:latin typeface="Vista Sans OT Reg" pitchFamily="-112" charset="0"/>
                <a:ea typeface="ヒラギノ角ゴ ProN W3" charset="-128"/>
                <a:cs typeface="ヒラギノ角ゴ ProN W3" charset="-128"/>
              </a:rPr>
              <a:t>Automatically record all state-changing operations in a cached page</a:t>
            </a:r>
          </a:p>
          <a:p>
            <a:pPr lvl="2"/>
            <a:r>
              <a:rPr lang="en-US" dirty="0" smtClean="0">
                <a:latin typeface="Vista Sans OT Reg" pitchFamily="-112" charset="0"/>
                <a:ea typeface="ヒラギノ角ゴ ProN W3" charset="-128"/>
                <a:cs typeface="ヒラギノ角ゴ ProN W3" charset="-128"/>
              </a:rPr>
              <a:t>Automatically replay those operations when cached page is restored.</a:t>
            </a:r>
          </a:p>
        </p:txBody>
      </p:sp>
      <p:pic>
        <p:nvPicPr>
          <p:cNvPr id="4" name="Picture 3" descr="PPTC30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3685" y="3449935"/>
            <a:ext cx="3771429" cy="4342858"/>
          </a:xfrm>
          <a:prstGeom prst="rect">
            <a:avLst/>
          </a:prstGeom>
        </p:spPr>
      </p:pic>
      <p:pic>
        <p:nvPicPr>
          <p:cNvPr id="5" name="Picture 4" descr="PPT6C2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9685" y="3373735"/>
            <a:ext cx="3735715" cy="4442858"/>
          </a:xfrm>
          <a:prstGeom prst="rect">
            <a:avLst/>
          </a:prstGeom>
        </p:spPr>
      </p:pic>
      <p:sp>
        <p:nvSpPr>
          <p:cNvPr id="6" name="Right Arrow 5"/>
          <p:cNvSpPr/>
          <p:nvPr/>
        </p:nvSpPr>
        <p:spPr bwMode="auto">
          <a:xfrm>
            <a:off x="6197600" y="5354935"/>
            <a:ext cx="838200" cy="533400"/>
          </a:xfrm>
          <a:prstGeom prst="rightArrow">
            <a:avLst/>
          </a:prstGeom>
          <a:solidFill>
            <a:srgbClr val="F0C423"/>
          </a:solidFill>
          <a:ln w="25400" cap="flat" cmpd="sng" algn="ctr">
            <a:noFill/>
            <a:prstDash val="solid"/>
            <a:round/>
            <a:headEnd type="arrow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ista Sans OT Reg" pitchFamily="-65" charset="0"/>
              <a:ea typeface="ヒラギノ角ゴ ProN W3" pitchFamily="-65" charset="-128"/>
              <a:cs typeface="ヒラギノ角ゴ ProN W3" pitchFamily="-65" charset="-128"/>
              <a:sym typeface="Vista Sans OT Reg" pitchFamily="-65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8253085" y="5507335"/>
            <a:ext cx="2667000" cy="304800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arrow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ista Sans OT Reg" pitchFamily="-65" charset="0"/>
              <a:ea typeface="ヒラギノ角ゴ ProN W3" pitchFamily="-65" charset="-128"/>
              <a:cs typeface="ヒラギノ角ゴ ProN W3" pitchFamily="-65" charset="-128"/>
              <a:sym typeface="Vista Sans OT Reg" pitchFamily="-65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35200" y="7564735"/>
            <a:ext cx="2362200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Cached version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331200" y="7564735"/>
            <a:ext cx="2743200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Restored version</a:t>
            </a:r>
            <a:endParaRPr lang="en-US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Cache consistency 3: Cross-page writes</a:t>
            </a:r>
            <a:endParaRPr lang="en-US" dirty="0"/>
          </a:p>
        </p:txBody>
      </p:sp>
      <p:pic>
        <p:nvPicPr>
          <p:cNvPr id="4" name="Picture 3" descr="PPT9A9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400" y="2921000"/>
            <a:ext cx="3823810" cy="1823810"/>
          </a:xfrm>
          <a:prstGeom prst="rect">
            <a:avLst/>
          </a:prstGeom>
        </p:spPr>
      </p:pic>
      <p:pic>
        <p:nvPicPr>
          <p:cNvPr id="5" name="Picture 4" descr="PPT64A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3200" y="2692400"/>
            <a:ext cx="2314286" cy="2271429"/>
          </a:xfrm>
          <a:prstGeom prst="rect">
            <a:avLst/>
          </a:prstGeom>
        </p:spPr>
      </p:pic>
      <p:pic>
        <p:nvPicPr>
          <p:cNvPr id="6" name="Picture 5" descr="PPT264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12200" y="2959100"/>
            <a:ext cx="3857143" cy="1852381"/>
          </a:xfrm>
          <a:prstGeom prst="rect">
            <a:avLst/>
          </a:prstGeom>
        </p:spPr>
      </p:pic>
      <p:sp>
        <p:nvSpPr>
          <p:cNvPr id="7" name="Right Arrow 6"/>
          <p:cNvSpPr/>
          <p:nvPr/>
        </p:nvSpPr>
        <p:spPr bwMode="auto">
          <a:xfrm>
            <a:off x="4368800" y="3606800"/>
            <a:ext cx="838200" cy="533400"/>
          </a:xfrm>
          <a:prstGeom prst="rightArrow">
            <a:avLst/>
          </a:prstGeom>
          <a:solidFill>
            <a:srgbClr val="F0C423"/>
          </a:solidFill>
          <a:ln w="25400" cap="flat" cmpd="sng" algn="ctr">
            <a:noFill/>
            <a:prstDash val="solid"/>
            <a:round/>
            <a:headEnd type="arrow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ista Sans OT Reg" pitchFamily="-65" charset="0"/>
              <a:ea typeface="ヒラギノ角ゴ ProN W3" pitchFamily="-65" charset="-128"/>
              <a:cs typeface="ヒラギノ角ゴ ProN W3" pitchFamily="-65" charset="-128"/>
              <a:sym typeface="Vista Sans OT Reg" pitchFamily="-65" charset="0"/>
            </a:endParaRPr>
          </a:p>
        </p:txBody>
      </p:sp>
      <p:sp>
        <p:nvSpPr>
          <p:cNvPr id="8" name="Right Arrow 7"/>
          <p:cNvSpPr/>
          <p:nvPr/>
        </p:nvSpPr>
        <p:spPr bwMode="auto">
          <a:xfrm>
            <a:off x="7721600" y="3683000"/>
            <a:ext cx="838200" cy="533400"/>
          </a:xfrm>
          <a:prstGeom prst="rightArrow">
            <a:avLst/>
          </a:prstGeom>
          <a:solidFill>
            <a:srgbClr val="F0C423"/>
          </a:solidFill>
          <a:ln w="25400" cap="flat" cmpd="sng" algn="ctr">
            <a:noFill/>
            <a:prstDash val="solid"/>
            <a:round/>
            <a:headEnd type="arrow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ista Sans OT Reg" pitchFamily="-65" charset="0"/>
              <a:ea typeface="ヒラギノ角ゴ ProN W3" pitchFamily="-65" charset="-128"/>
              <a:cs typeface="ヒラギノ角ゴ ProN W3" pitchFamily="-65" charset="-128"/>
              <a:sym typeface="Vista Sans OT Reg" pitchFamily="-65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2997200" y="3149600"/>
            <a:ext cx="1219200" cy="304800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arrow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ista Sans OT Reg" pitchFamily="-65" charset="0"/>
              <a:ea typeface="ヒラギノ角ゴ ProN W3" pitchFamily="-65" charset="-128"/>
              <a:cs typeface="ヒラギノ角ゴ ProN W3" pitchFamily="-65" charset="-128"/>
              <a:sym typeface="Vista Sans OT Reg" pitchFamily="-65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11303000" y="3213100"/>
            <a:ext cx="1219200" cy="304800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arrow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ista Sans OT Reg" pitchFamily="-65" charset="0"/>
              <a:ea typeface="ヒラギノ角ゴ ProN W3" pitchFamily="-65" charset="-128"/>
              <a:cs typeface="ヒラギノ角ゴ ProN W3" pitchFamily="-65" charset="-128"/>
              <a:sym typeface="Vista Sans OT Reg" pitchFamily="-65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44600" y="5278735"/>
            <a:ext cx="2362200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Cached version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9321800" y="5283200"/>
            <a:ext cx="2743200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Restored version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054600" y="5283200"/>
            <a:ext cx="2743200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State-changing op</a:t>
            </a:r>
            <a:endParaRPr lang="en-US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2" grpId="0" animBg="1"/>
      <p:bldP spid="1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Cache consistency 3: Cross-page writes</a:t>
            </a:r>
            <a:endParaRPr lang="en-US" dirty="0"/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87400" y="1320800"/>
            <a:ext cx="11417300" cy="6172200"/>
          </a:xfrm>
        </p:spPr>
        <p:txBody>
          <a:bodyPr/>
          <a:lstStyle/>
          <a:p>
            <a:pPr>
              <a:buFontTx/>
              <a:buNone/>
            </a:pPr>
            <a:r>
              <a:rPr lang="en-US" dirty="0" smtClean="0"/>
              <a:t>Server side invalidation</a:t>
            </a:r>
          </a:p>
          <a:p>
            <a:pPr lvl="2"/>
            <a:r>
              <a:rPr lang="en-US" dirty="0" smtClean="0">
                <a:latin typeface="Vista Sans OT Reg" pitchFamily="-112" charset="0"/>
                <a:ea typeface="ヒラギノ角ゴ ProN W3" charset="-128"/>
                <a:cs typeface="ヒラギノ角ゴ ProN W3" charset="-128"/>
              </a:rPr>
              <a:t>Instrument server-side database access API, whenever a write operations is detected, send a signal to the client to invalidate the cache.</a:t>
            </a:r>
          </a:p>
        </p:txBody>
      </p:sp>
      <p:pic>
        <p:nvPicPr>
          <p:cNvPr id="4" name="Picture 3" descr="PPT9A9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400" y="4216400"/>
            <a:ext cx="3823810" cy="1823810"/>
          </a:xfrm>
          <a:prstGeom prst="rect">
            <a:avLst/>
          </a:prstGeom>
        </p:spPr>
      </p:pic>
      <p:pic>
        <p:nvPicPr>
          <p:cNvPr id="5" name="Picture 4" descr="PPT64A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3200" y="3987800"/>
            <a:ext cx="2314286" cy="2271429"/>
          </a:xfrm>
          <a:prstGeom prst="rect">
            <a:avLst/>
          </a:prstGeom>
        </p:spPr>
      </p:pic>
      <p:pic>
        <p:nvPicPr>
          <p:cNvPr id="6" name="Picture 5" descr="PPT264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12200" y="4254500"/>
            <a:ext cx="3857143" cy="1852381"/>
          </a:xfrm>
          <a:prstGeom prst="rect">
            <a:avLst/>
          </a:prstGeom>
        </p:spPr>
      </p:pic>
      <p:sp>
        <p:nvSpPr>
          <p:cNvPr id="7" name="Right Arrow 6"/>
          <p:cNvSpPr/>
          <p:nvPr/>
        </p:nvSpPr>
        <p:spPr bwMode="auto">
          <a:xfrm>
            <a:off x="4368800" y="4902200"/>
            <a:ext cx="838200" cy="533400"/>
          </a:xfrm>
          <a:prstGeom prst="rightArrow">
            <a:avLst/>
          </a:prstGeom>
          <a:solidFill>
            <a:srgbClr val="F0C423"/>
          </a:solidFill>
          <a:ln w="25400" cap="flat" cmpd="sng" algn="ctr">
            <a:noFill/>
            <a:prstDash val="solid"/>
            <a:round/>
            <a:headEnd type="arrow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ista Sans OT Reg" pitchFamily="-65" charset="0"/>
              <a:ea typeface="ヒラギノ角ゴ ProN W3" pitchFamily="-65" charset="-128"/>
              <a:cs typeface="ヒラギノ角ゴ ProN W3" pitchFamily="-65" charset="-128"/>
              <a:sym typeface="Vista Sans OT Reg" pitchFamily="-65" charset="0"/>
            </a:endParaRPr>
          </a:p>
        </p:txBody>
      </p:sp>
      <p:sp>
        <p:nvSpPr>
          <p:cNvPr id="8" name="Right Arrow 7"/>
          <p:cNvSpPr/>
          <p:nvPr/>
        </p:nvSpPr>
        <p:spPr bwMode="auto">
          <a:xfrm>
            <a:off x="7721600" y="4978400"/>
            <a:ext cx="838200" cy="533400"/>
          </a:xfrm>
          <a:prstGeom prst="rightArrow">
            <a:avLst/>
          </a:prstGeom>
          <a:solidFill>
            <a:srgbClr val="F0C423"/>
          </a:solidFill>
          <a:ln w="25400" cap="flat" cmpd="sng" algn="ctr">
            <a:noFill/>
            <a:prstDash val="solid"/>
            <a:round/>
            <a:headEnd type="arrow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ista Sans OT Reg" pitchFamily="-65" charset="0"/>
              <a:ea typeface="ヒラギノ角ゴ ProN W3" pitchFamily="-65" charset="-128"/>
              <a:cs typeface="ヒラギノ角ゴ ProN W3" pitchFamily="-65" charset="-128"/>
              <a:sym typeface="Vista Sans OT Reg" pitchFamily="-65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2997200" y="4445000"/>
            <a:ext cx="1219200" cy="304800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arrow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ista Sans OT Reg" pitchFamily="-65" charset="0"/>
              <a:ea typeface="ヒラギノ角ゴ ProN W3" pitchFamily="-65" charset="-128"/>
              <a:cs typeface="ヒラギノ角ゴ ProN W3" pitchFamily="-65" charset="-128"/>
              <a:sym typeface="Vista Sans OT Reg" pitchFamily="-65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11303000" y="4508500"/>
            <a:ext cx="1219200" cy="304800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arrow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ista Sans OT Reg" pitchFamily="-65" charset="0"/>
              <a:ea typeface="ヒラギノ角ゴ ProN W3" pitchFamily="-65" charset="-128"/>
              <a:cs typeface="ヒラギノ角ゴ ProN W3" pitchFamily="-65" charset="-128"/>
              <a:sym typeface="Vista Sans OT Reg" pitchFamily="-65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44600" y="6574135"/>
            <a:ext cx="2362200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Cached version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9321800" y="6578600"/>
            <a:ext cx="2743200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Restored version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054600" y="6578600"/>
            <a:ext cx="2743200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State-changing op</a:t>
            </a:r>
            <a:endParaRPr lang="en-US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/>
              <a:t>Current status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58800" y="2387600"/>
            <a:ext cx="11417300" cy="4191000"/>
          </a:xfrm>
        </p:spPr>
        <p:txBody>
          <a:bodyPr/>
          <a:lstStyle/>
          <a:p>
            <a:pPr lvl="1"/>
            <a:r>
              <a:rPr lang="en-US" dirty="0">
                <a:latin typeface="Vista Sans OT Reg" pitchFamily="-112" charset="0"/>
                <a:ea typeface="ヒラギノ角ゴ ProN W3" charset="-128"/>
                <a:cs typeface="ヒラギノ角ゴ ProN W3" charset="-128"/>
              </a:rPr>
              <a:t>Deployed on production</a:t>
            </a:r>
          </a:p>
          <a:p>
            <a:pPr lvl="1"/>
            <a:r>
              <a:rPr lang="en-US" dirty="0">
                <a:latin typeface="Vista Sans OT Reg" pitchFamily="-112" charset="0"/>
                <a:ea typeface="ヒラギノ角ゴ ProN W3" charset="-128"/>
                <a:cs typeface="ヒラギノ角ゴ ProN W3" charset="-128"/>
              </a:rPr>
              <a:t>Only cache in memory</a:t>
            </a:r>
          </a:p>
          <a:p>
            <a:pPr lvl="1"/>
            <a:r>
              <a:rPr lang="en-US" dirty="0">
                <a:latin typeface="Vista Sans OT Reg" pitchFamily="-112" charset="0"/>
                <a:ea typeface="ヒラギノ角ゴ ProN W3" charset="-128"/>
                <a:cs typeface="ヒラギノ角ゴ ProN W3" charset="-128"/>
              </a:rPr>
              <a:t>Only turned on for home page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5" descr="Picture 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857250"/>
            <a:ext cx="12395200" cy="641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27" name="Up-Down Arrow 8"/>
          <p:cNvSpPr>
            <a:spLocks noChangeArrowheads="1"/>
          </p:cNvSpPr>
          <p:nvPr/>
        </p:nvSpPr>
        <p:spPr bwMode="auto">
          <a:xfrm>
            <a:off x="4978400" y="1244600"/>
            <a:ext cx="549275" cy="1219200"/>
          </a:xfrm>
          <a:prstGeom prst="upDownArrow">
            <a:avLst>
              <a:gd name="adj1" fmla="val 50000"/>
              <a:gd name="adj2" fmla="val 49963"/>
            </a:avLst>
          </a:prstGeom>
          <a:solidFill>
            <a:srgbClr val="F0C423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828" name="TextBox 9"/>
          <p:cNvSpPr txBox="1">
            <a:spLocks noChangeArrowheads="1"/>
          </p:cNvSpPr>
          <p:nvPr/>
        </p:nvSpPr>
        <p:spPr bwMode="auto">
          <a:xfrm>
            <a:off x="3835400" y="1473200"/>
            <a:ext cx="1219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3600"/>
              <a:t>20%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59000" y="72644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~20% savings on page hits to home page</a:t>
            </a:r>
            <a:endParaRPr 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/>
              <a:t>Performance improvement</a:t>
            </a:r>
          </a:p>
        </p:txBody>
      </p:sp>
      <p:sp>
        <p:nvSpPr>
          <p:cNvPr id="71683" name="Text Box 5"/>
          <p:cNvSpPr txBox="1">
            <a:spLocks noChangeArrowheads="1"/>
          </p:cNvSpPr>
          <p:nvPr/>
        </p:nvSpPr>
        <p:spPr bwMode="auto">
          <a:xfrm>
            <a:off x="254000" y="6731000"/>
            <a:ext cx="124206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4800" dirty="0" smtClean="0">
                <a:solidFill>
                  <a:srgbClr val="AA4443"/>
                </a:solidFill>
              </a:rPr>
              <a:t>3X ~ 4X speedup </a:t>
            </a:r>
            <a:r>
              <a:rPr lang="en-US" sz="4800" dirty="0">
                <a:solidFill>
                  <a:srgbClr val="AA4443"/>
                </a:solidFill>
              </a:rPr>
              <a:t>in render </a:t>
            </a:r>
            <a:r>
              <a:rPr lang="en-US" sz="4800" dirty="0" smtClean="0">
                <a:solidFill>
                  <a:srgbClr val="AA4443"/>
                </a:solidFill>
              </a:rPr>
              <a:t>time </a:t>
            </a:r>
            <a:r>
              <a:rPr lang="en-US" sz="4800" dirty="0" err="1" smtClean="0">
                <a:solidFill>
                  <a:srgbClr val="AA4443"/>
                </a:solidFill>
              </a:rPr>
              <a:t>vs</a:t>
            </a:r>
            <a:r>
              <a:rPr lang="en-US" sz="4800" dirty="0" smtClean="0">
                <a:solidFill>
                  <a:srgbClr val="AA4443"/>
                </a:solidFill>
              </a:rPr>
              <a:t> </a:t>
            </a:r>
            <a:r>
              <a:rPr lang="en-US" sz="4800" dirty="0" err="1" smtClean="0">
                <a:solidFill>
                  <a:srgbClr val="AA4443"/>
                </a:solidFill>
              </a:rPr>
              <a:t>Quickling</a:t>
            </a:r>
            <a:endParaRPr lang="en-US" sz="4800" dirty="0">
              <a:solidFill>
                <a:srgbClr val="AA4443"/>
              </a:solidFill>
            </a:endParaRPr>
          </a:p>
        </p:txBody>
      </p:sp>
      <p:graphicFrame>
        <p:nvGraphicFramePr>
          <p:cNvPr id="5" name="Chart 4"/>
          <p:cNvGraphicFramePr>
            <a:graphicFrameLocks/>
          </p:cNvGraphicFramePr>
          <p:nvPr/>
        </p:nvGraphicFramePr>
        <p:xfrm>
          <a:off x="863600" y="1397000"/>
          <a:ext cx="102870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8000" y="1473200"/>
            <a:ext cx="456504" cy="4419600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Site speed matters: emerging challenges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787400" y="1282700"/>
            <a:ext cx="11417300" cy="6057900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>
                <a:solidFill>
                  <a:schemeClr val="tx1"/>
                </a:solidFill>
              </a:rPr>
              <a:t>Agile development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400" dirty="0" smtClean="0">
                <a:solidFill>
                  <a:srgbClr val="AFBEE3"/>
                </a:solidFill>
              </a:rPr>
              <a:t>Summary</a:t>
            </a:r>
          </a:p>
        </p:txBody>
      </p:sp>
    </p:spTree>
  </p:cSld>
  <p:clrMapOvr>
    <a:masterClrMapping/>
  </p:clrMapOvr>
  <mc:AlternateContent xmlns:mp="http://schemas.microsoft.com/office/mac/powerpoint/2008/main">
    <mc:Choice Requires="mp">
      <mp:transition spd="med">
        <mp:cube/>
      </mp:transition>
    </mc:Choice>
    <mc:Fallback xmlns:mp="http://schemas.microsoft.com/office/mac/powerpoint/2008/main" xmlns=""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mv="urn:schemas-microsoft-com:mac:vml">
      <p:transition spd="med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78851" name="Rectangle 3"/>
          <p:cNvSpPr>
            <a:spLocks noGrp="1" noChangeArrowheads="1"/>
          </p:cNvSpPr>
          <p:nvPr>
            <p:ph idx="1"/>
          </p:nvPr>
        </p:nvSpPr>
        <p:spPr>
          <a:prstGeom prst="rect">
            <a:avLst/>
          </a:prstGeom>
        </p:spPr>
        <p:txBody>
          <a:bodyPr/>
          <a:lstStyle/>
          <a:p>
            <a:pPr lvl="1"/>
            <a:endParaRPr lang="en-US" dirty="0" smtClean="0">
              <a:latin typeface="Vista Sans OT Reg" pitchFamily="-112" charset="0"/>
              <a:ea typeface="ヒラギノ角ゴ ProN W3" charset="-128"/>
              <a:cs typeface="ヒラギノ角ゴ ProN W3" charset="-128"/>
            </a:endParaRPr>
          </a:p>
          <a:p>
            <a:pPr lvl="1"/>
            <a:r>
              <a:rPr lang="en-US" dirty="0" smtClean="0">
                <a:latin typeface="Vista Sans OT Reg" pitchFamily="-112" charset="0"/>
                <a:ea typeface="ヒラギノ角ゴ ProN W3" charset="-128"/>
                <a:cs typeface="ヒラギノ角ゴ ProN W3" charset="-128"/>
              </a:rPr>
              <a:t>Performance monitoring: What, Who, and Why (“WWW”)</a:t>
            </a:r>
          </a:p>
          <a:p>
            <a:pPr lvl="1"/>
            <a:r>
              <a:rPr lang="en-US" dirty="0" smtClean="0">
                <a:latin typeface="Vista Sans OT Reg" pitchFamily="-112" charset="0"/>
                <a:ea typeface="ヒラギノ角ゴ ProN W3" charset="-128"/>
                <a:cs typeface="ヒラギノ角ゴ ProN W3" charset="-128"/>
              </a:rPr>
              <a:t>Static resource management: Adaptive to fast evolution</a:t>
            </a:r>
          </a:p>
          <a:p>
            <a:pPr lvl="1"/>
            <a:r>
              <a:rPr lang="en-US" dirty="0" err="1" smtClean="0">
                <a:latin typeface="Vista Sans OT Reg" pitchFamily="-112" charset="0"/>
                <a:ea typeface="ヒラギノ角ゴ ProN W3" charset="-128"/>
                <a:cs typeface="ヒラギノ角ゴ ProN W3" charset="-128"/>
              </a:rPr>
              <a:t>Ajaxify</a:t>
            </a:r>
            <a:r>
              <a:rPr lang="en-US" dirty="0" smtClean="0">
                <a:latin typeface="Vista Sans OT Reg" pitchFamily="-112" charset="0"/>
                <a:ea typeface="ヒラギノ角ゴ ProN W3" charset="-128"/>
                <a:cs typeface="ヒラギノ角ゴ ProN W3" charset="-128"/>
              </a:rPr>
              <a:t> the website.</a:t>
            </a:r>
          </a:p>
          <a:p>
            <a:pPr lvl="1"/>
            <a:r>
              <a:rPr lang="en-US" dirty="0" smtClean="0">
                <a:latin typeface="Vista Sans OT Reg" pitchFamily="-112" charset="0"/>
                <a:ea typeface="ヒラギノ角ゴ ProN W3" charset="-128"/>
                <a:cs typeface="ヒラギノ角ゴ ProN W3" charset="-128"/>
              </a:rPr>
              <a:t>Client side caching of user visited pages</a:t>
            </a:r>
            <a:endParaRPr lang="en-US" dirty="0">
              <a:latin typeface="Vista Sans OT Reg" pitchFamily="-112" charset="0"/>
              <a:ea typeface="ヒラギノ角ゴ ProN W3" charset="-128"/>
              <a:cs typeface="ヒラギノ角ゴ ProN W3" charset="-128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Thank you!</a:t>
            </a:r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Site speed matters: emerging challenges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idx="1"/>
          </p:nvPr>
        </p:nvSpPr>
        <p:spPr>
          <a:xfrm>
            <a:off x="787400" y="1282700"/>
            <a:ext cx="11417300" cy="6057900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>
                <a:solidFill>
                  <a:schemeClr val="tx1"/>
                </a:solidFill>
              </a:rPr>
              <a:t>Agile development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Deep integration</a:t>
            </a:r>
          </a:p>
        </p:txBody>
      </p:sp>
      <p:pic>
        <p:nvPicPr>
          <p:cNvPr id="7" name="Picture 6" descr="Picture 1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5000" y="1817204"/>
            <a:ext cx="3683000" cy="6132996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Site speed matters: emerging challenges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787400" y="1282700"/>
            <a:ext cx="11417300" cy="6057900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>
                <a:solidFill>
                  <a:schemeClr val="tx1"/>
                </a:solidFill>
              </a:rPr>
              <a:t>Agile development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Deep integration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Viral adoption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Picture 2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" y="482600"/>
            <a:ext cx="12344400" cy="1117600"/>
          </a:xfrm>
          <a:prstGeom prst="rect">
            <a:avLst/>
          </a:prstGeom>
        </p:spPr>
      </p:pic>
      <p:sp>
        <p:nvSpPr>
          <p:cNvPr id="46083" name="Content Placeholder 4"/>
          <p:cNvSpPr>
            <a:spLocks noGrp="1"/>
          </p:cNvSpPr>
          <p:nvPr>
            <p:ph idx="1"/>
          </p:nvPr>
        </p:nvSpPr>
        <p:spPr>
          <a:xfrm>
            <a:off x="787400" y="1282700"/>
            <a:ext cx="11417300" cy="6057900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>
                <a:solidFill>
                  <a:schemeClr val="tx1"/>
                </a:solidFill>
              </a:rPr>
              <a:t>Agile development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Deep integration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Viral adoption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Heavily interactive</a:t>
            </a:r>
          </a:p>
        </p:txBody>
      </p:sp>
      <p:pic>
        <p:nvPicPr>
          <p:cNvPr id="4" name="Picture 3" descr="Picture 1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7582720"/>
            <a:ext cx="12369800" cy="263395"/>
          </a:xfrm>
          <a:prstGeom prst="rect">
            <a:avLst/>
          </a:prstGeom>
        </p:spPr>
      </p:pic>
      <p:pic>
        <p:nvPicPr>
          <p:cNvPr id="5" name="Picture 4" descr="Picture 2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06830" y="2006600"/>
            <a:ext cx="2120169" cy="5613400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tle">
  <a:themeElements>
    <a:clrScheme name="Dark Blue Slides">
      <a:dk1>
        <a:srgbClr val="375999"/>
      </a:dk1>
      <a:lt1>
        <a:srgbClr val="FFFFFF"/>
      </a:lt1>
      <a:dk2>
        <a:srgbClr val="375999"/>
      </a:dk2>
      <a:lt2>
        <a:srgbClr val="6B84B5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Title">
      <a:majorFont>
        <a:latin typeface="Vista Sans OT Medium"/>
        <a:ea typeface="ヒラギノ角ゴ ProN W6"/>
        <a:cs typeface="ヒラギノ角ゴ ProN W6"/>
      </a:majorFont>
      <a:minorFont>
        <a:latin typeface="Vista Sans OT Reg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0C423"/>
        </a:solidFill>
        <a:ln w="25400" cap="flat" cmpd="sng" algn="ctr">
          <a:noFill/>
          <a:prstDash val="solid"/>
          <a:round/>
          <a:headEnd type="arrow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Vista Sans OT Reg" pitchFamily="-65" charset="0"/>
            <a:ea typeface="ヒラギノ角ゴ ProN W3" pitchFamily="-65" charset="-128"/>
            <a:cs typeface="ヒラギノ角ゴ ProN W3" pitchFamily="-65" charset="-128"/>
            <a:sym typeface="Vista Sans OT Reg" pitchFamily="-65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0C423"/>
        </a:solidFill>
        <a:ln w="25400" cap="flat" cmpd="sng" algn="ctr">
          <a:noFill/>
          <a:prstDash val="solid"/>
          <a:round/>
          <a:headEnd type="arrow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Vista Sans OT Reg" pitchFamily="-65" charset="0"/>
            <a:ea typeface="ヒラギノ角ゴ ProN W3" pitchFamily="-65" charset="-128"/>
            <a:cs typeface="ヒラギノ角ゴ ProN W3" pitchFamily="-65" charset="-128"/>
            <a:sym typeface="Vista Sans OT Reg" pitchFamily="-65" charset="0"/>
          </a:defRPr>
        </a:defPPr>
      </a:lstStyle>
    </a:lnDef>
  </a:objectDefaults>
  <a:extraClrSchemeLst>
    <a:extraClrScheme>
      <a:clrScheme name="Tit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Seque Blue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F0C423"/>
      </a:accent1>
      <a:accent2>
        <a:srgbClr val="333399"/>
      </a:accent2>
      <a:accent3>
        <a:srgbClr val="AAAAAA"/>
      </a:accent3>
      <a:accent4>
        <a:srgbClr val="DADADA"/>
      </a:accent4>
      <a:accent5>
        <a:srgbClr val="F6DEAC"/>
      </a:accent5>
      <a:accent6>
        <a:srgbClr val="2D2D8A"/>
      </a:accent6>
      <a:hlink>
        <a:srgbClr val="009999"/>
      </a:hlink>
      <a:folHlink>
        <a:srgbClr val="99CC00"/>
      </a:folHlink>
    </a:clrScheme>
    <a:fontScheme name="Seque Blue">
      <a:majorFont>
        <a:latin typeface="Vista Sans OT Medium"/>
        <a:ea typeface="ヒラギノ角ゴ ProN W6"/>
        <a:cs typeface="ヒラギノ角ゴ ProN W6"/>
      </a:majorFont>
      <a:minorFont>
        <a:latin typeface="Helvetica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0C423"/>
        </a:solidFill>
        <a:ln w="25400" cap="flat" cmpd="sng" algn="ctr">
          <a:noFill/>
          <a:prstDash val="solid"/>
          <a:round/>
          <a:headEnd type="arrow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Vista Sans OT Reg" pitchFamily="-65" charset="0"/>
            <a:ea typeface="ヒラギノ角ゴ ProN W3" pitchFamily="-65" charset="-128"/>
            <a:cs typeface="ヒラギノ角ゴ ProN W3" pitchFamily="-65" charset="-128"/>
            <a:sym typeface="Vista Sans OT Reg" pitchFamily="-65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0C423"/>
        </a:solidFill>
        <a:ln w="25400" cap="flat" cmpd="sng" algn="ctr">
          <a:noFill/>
          <a:prstDash val="solid"/>
          <a:round/>
          <a:headEnd type="arrow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Vista Sans OT Reg" pitchFamily="-65" charset="0"/>
            <a:ea typeface="ヒラギノ角ゴ ProN W3" pitchFamily="-65" charset="-128"/>
            <a:cs typeface="ヒラギノ角ゴ ProN W3" pitchFamily="-65" charset="-128"/>
            <a:sym typeface="Vista Sans OT Reg" pitchFamily="-65" charset="0"/>
          </a:defRPr>
        </a:defPPr>
      </a:lstStyle>
    </a:lnDef>
  </a:objectDefaults>
  <a:extraClrSchemeLst>
    <a:extraClrScheme>
      <a:clrScheme name="Seque Blu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Bullet &amp; Subtitle">
  <a:themeElements>
    <a:clrScheme name="Light Blue Slides">
      <a:dk1>
        <a:srgbClr val="000000"/>
      </a:dk1>
      <a:lt1>
        <a:srgbClr val="DFE5EF"/>
      </a:lt1>
      <a:dk2>
        <a:srgbClr val="6B84B5"/>
      </a:dk2>
      <a:lt2>
        <a:srgbClr val="DFE5EF"/>
      </a:lt2>
      <a:accent1>
        <a:srgbClr val="398382"/>
      </a:accent1>
      <a:accent2>
        <a:srgbClr val="6C9048"/>
      </a:accent2>
      <a:accent3>
        <a:srgbClr val="E1AA47"/>
      </a:accent3>
      <a:accent4>
        <a:srgbClr val="CF723B"/>
      </a:accent4>
      <a:accent5>
        <a:srgbClr val="AA4443"/>
      </a:accent5>
      <a:accent6>
        <a:srgbClr val="87415F"/>
      </a:accent6>
      <a:hlink>
        <a:srgbClr val="FFC300"/>
      </a:hlink>
      <a:folHlink>
        <a:srgbClr val="FDEAAC"/>
      </a:folHlink>
    </a:clrScheme>
    <a:fontScheme name="Bullet &amp; Subtitle">
      <a:majorFont>
        <a:latin typeface="Vista Sans OT Medium"/>
        <a:ea typeface="ヒラギノ角ゴ ProN W6"/>
        <a:cs typeface="ヒラギノ角ゴ ProN W6"/>
      </a:majorFont>
      <a:minorFont>
        <a:latin typeface="Vista Sans OT Medium"/>
        <a:ea typeface="ヒラギノ角ゴ ProN W6"/>
        <a:cs typeface="ヒラギノ角ゴ ProN W6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0C423"/>
        </a:solidFill>
        <a:ln w="25400" cap="flat" cmpd="sng" algn="ctr">
          <a:noFill/>
          <a:prstDash val="solid"/>
          <a:round/>
          <a:headEnd type="arrow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Vista Sans OT Reg" pitchFamily="-65" charset="0"/>
            <a:ea typeface="ヒラギノ角ゴ ProN W3" pitchFamily="-65" charset="-128"/>
            <a:cs typeface="ヒラギノ角ゴ ProN W3" pitchFamily="-65" charset="-128"/>
            <a:sym typeface="Vista Sans OT Reg" pitchFamily="-65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0C423"/>
        </a:solidFill>
        <a:ln w="25400" cap="flat" cmpd="sng" algn="ctr">
          <a:noFill/>
          <a:prstDash val="solid"/>
          <a:round/>
          <a:headEnd type="arrow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Vista Sans OT Reg" pitchFamily="-65" charset="0"/>
            <a:ea typeface="ヒラギノ角ゴ ProN W3" pitchFamily="-65" charset="-128"/>
            <a:cs typeface="ヒラギノ角ゴ ProN W3" pitchFamily="-65" charset="-128"/>
            <a:sym typeface="Vista Sans OT Reg" pitchFamily="-65" charset="0"/>
          </a:defRPr>
        </a:defPPr>
      </a:lstStyle>
    </a:lnDef>
  </a:objectDefaults>
  <a:extraClrSchemeLst>
    <a:extraClrScheme>
      <a:clrScheme name="Bullet &amp; Subtit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Close">
  <a:themeElements>
    <a:clrScheme name="Custom 1">
      <a:dk1>
        <a:srgbClr val="375999"/>
      </a:dk1>
      <a:lt1>
        <a:srgbClr val="FFFFFF"/>
      </a:lt1>
      <a:dk2>
        <a:srgbClr val="375999"/>
      </a:dk2>
      <a:lt2>
        <a:srgbClr val="6B84B5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Close">
      <a:majorFont>
        <a:latin typeface="Vista Sans OT Bold"/>
        <a:ea typeface="ヒラギノ角ゴ ProN W6"/>
        <a:cs typeface="ヒラギノ角ゴ ProN W6"/>
      </a:majorFont>
      <a:minorFont>
        <a:latin typeface="Helvetica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0C423"/>
        </a:solidFill>
        <a:ln w="25400" cap="flat" cmpd="sng" algn="ctr">
          <a:noFill/>
          <a:prstDash val="solid"/>
          <a:round/>
          <a:headEnd type="arrow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Vista Sans OT Reg" pitchFamily="-65" charset="0"/>
            <a:ea typeface="ヒラギノ角ゴ ProN W3" pitchFamily="-65" charset="-128"/>
            <a:cs typeface="ヒラギノ角ゴ ProN W3" pitchFamily="-65" charset="-128"/>
            <a:sym typeface="Vista Sans OT Reg" pitchFamily="-65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0C423"/>
        </a:solidFill>
        <a:ln w="25400" cap="flat" cmpd="sng" algn="ctr">
          <a:noFill/>
          <a:prstDash val="solid"/>
          <a:round/>
          <a:headEnd type="arrow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Vista Sans OT Reg" pitchFamily="-65" charset="0"/>
            <a:ea typeface="ヒラギノ角ゴ ProN W3" pitchFamily="-65" charset="-128"/>
            <a:cs typeface="ヒラギノ角ゴ ProN W3" pitchFamily="-65" charset="-128"/>
            <a:sym typeface="Vista Sans OT Reg" pitchFamily="-65" charset="0"/>
          </a:defRPr>
        </a:defPPr>
      </a:lstStyle>
    </a:lnDef>
  </a:objectDefaults>
  <a:extraClrSchemeLst>
    <a:extraClrScheme>
      <a:clrScheme name="Clos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7400</TotalTime>
  <Pages>0</Pages>
  <Words>4128</Words>
  <Characters>0</Characters>
  <Application>Microsoft Office PowerPoint</Application>
  <PresentationFormat>Custom</PresentationFormat>
  <Lines>0</Lines>
  <Paragraphs>621</Paragraphs>
  <Slides>62</Slides>
  <Notes>61</Notes>
  <HiddenSlides>0</HiddenSlides>
  <MMClips>0</MMClips>
  <ScaleCrop>false</ScaleCrop>
  <HeadingPairs>
    <vt:vector size="6" baseType="variant">
      <vt:variant>
        <vt:lpstr>Design Template</vt:lpstr>
      </vt:variant>
      <vt:variant>
        <vt:i4>4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62</vt:i4>
      </vt:variant>
    </vt:vector>
  </HeadingPairs>
  <TitlesOfParts>
    <vt:vector size="66" baseType="lpstr">
      <vt:lpstr>Title</vt:lpstr>
      <vt:lpstr>Seque Blue</vt:lpstr>
      <vt:lpstr>Bullet &amp; Subtitle</vt:lpstr>
      <vt:lpstr>Close</vt:lpstr>
      <vt:lpstr>Slide 1</vt:lpstr>
      <vt:lpstr>Making Facebook faster     Frontend performance engineering</vt:lpstr>
      <vt:lpstr>Agenda</vt:lpstr>
      <vt:lpstr>Site speed matters!</vt:lpstr>
      <vt:lpstr>Site speed matters: large scale</vt:lpstr>
      <vt:lpstr>Site speed matters: emerging challenges</vt:lpstr>
      <vt:lpstr>Site speed matters: emerging challenges</vt:lpstr>
      <vt:lpstr>Site speed matters: emerging challenges</vt:lpstr>
      <vt:lpstr>Slide 9</vt:lpstr>
      <vt:lpstr>Site speed matters: emerging challenges</vt:lpstr>
      <vt:lpstr>Site speed: end-to-end latency experienced by users</vt:lpstr>
      <vt:lpstr>Site speed: end-to-end latency experienced by users</vt:lpstr>
      <vt:lpstr>Site speed: end-to-end latency experienced by users</vt:lpstr>
      <vt:lpstr>Cavalry: Site speed monitoring</vt:lpstr>
      <vt:lpstr>User-based measurement</vt:lpstr>
      <vt:lpstr>User-based measurement</vt:lpstr>
      <vt:lpstr>Cavalry: Day-to-day monitoring</vt:lpstr>
      <vt:lpstr>Cavalry: Project-based analysis</vt:lpstr>
      <vt:lpstr>Cavalry: Numeric metrics</vt:lpstr>
      <vt:lpstr>“WWW” in performance monitoring:</vt:lpstr>
      <vt:lpstr>Haste: Static resource management</vt:lpstr>
      <vt:lpstr>Why we need SR Management?</vt:lpstr>
      <vt:lpstr>Why we need SR Management?</vt:lpstr>
      <vt:lpstr>Why we need SR Management?</vt:lpstr>
      <vt:lpstr>Why we need SR Management?</vt:lpstr>
      <vt:lpstr>Why we need SR Management?</vt:lpstr>
      <vt:lpstr>Why we need SR Management?</vt:lpstr>
      <vt:lpstr>Why we need SR Management?</vt:lpstr>
      <vt:lpstr>Why we need SR Management?</vt:lpstr>
      <vt:lpstr>Static Resource Management @ Facebook</vt:lpstr>
      <vt:lpstr>Haste: Static Resource Management </vt:lpstr>
      <vt:lpstr>Haste: Global Optimization</vt:lpstr>
      <vt:lpstr>Haste: Trace-based Packaging</vt:lpstr>
      <vt:lpstr>Haste: Trace-based Packaging</vt:lpstr>
      <vt:lpstr>Haste: Trace-based Packaging</vt:lpstr>
      <vt:lpstr>Haste: Trace-based Analysis</vt:lpstr>
      <vt:lpstr>Haste: Trace-based Analysis</vt:lpstr>
      <vt:lpstr>Haste: Trace-based Analysis</vt:lpstr>
      <vt:lpstr>Quickling: Ajaxify the Facebook site</vt:lpstr>
      <vt:lpstr>Slide 40</vt:lpstr>
      <vt:lpstr>How Quickling works?</vt:lpstr>
      <vt:lpstr>Slide 42</vt:lpstr>
      <vt:lpstr>Slide 43</vt:lpstr>
      <vt:lpstr>Slide 44</vt:lpstr>
      <vt:lpstr>Slide 45</vt:lpstr>
      <vt:lpstr>Current status</vt:lpstr>
      <vt:lpstr>Performance improvement</vt:lpstr>
      <vt:lpstr>PageCache: Cache visited pages at client side</vt:lpstr>
      <vt:lpstr>PageCache</vt:lpstr>
      <vt:lpstr>How PageCache works?</vt:lpstr>
      <vt:lpstr>Cache consistency 1: Incremental updates</vt:lpstr>
      <vt:lpstr>Cache consistency 1: Incremental updates</vt:lpstr>
      <vt:lpstr>Cache consistency 2: In-page writes</vt:lpstr>
      <vt:lpstr>Cache consistency 2: In-page writes</vt:lpstr>
      <vt:lpstr>Cache consistency 3: Cross-page writes</vt:lpstr>
      <vt:lpstr>Cache consistency 3: Cross-page writes</vt:lpstr>
      <vt:lpstr>Current status</vt:lpstr>
      <vt:lpstr>Slide 58</vt:lpstr>
      <vt:lpstr>Performance improvement</vt:lpstr>
      <vt:lpstr>Summary</vt:lpstr>
      <vt:lpstr>Summary</vt:lpstr>
      <vt:lpstr>Thank you!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/>
  <cp:keywords/>
  <dc:description/>
  <cp:lastModifiedBy>Internal Use</cp:lastModifiedBy>
  <cp:revision>1068</cp:revision>
  <dcterms:created xsi:type="dcterms:W3CDTF">2009-06-26T04:49:35Z</dcterms:created>
  <dcterms:modified xsi:type="dcterms:W3CDTF">2009-06-26T04:55:57Z</dcterms:modified>
</cp:coreProperties>
</file>